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 id="2147483834" r:id="rId5"/>
    <p:sldMasterId id="2147483824" r:id="rId6"/>
    <p:sldMasterId id="2147483839" r:id="rId7"/>
    <p:sldMasterId id="2147483842" r:id="rId8"/>
  </p:sldMasterIdLst>
  <p:notesMasterIdLst>
    <p:notesMasterId r:id="rId31"/>
  </p:notesMasterIdLst>
  <p:handoutMasterIdLst>
    <p:handoutMasterId r:id="rId32"/>
  </p:handoutMasterIdLst>
  <p:sldIdLst>
    <p:sldId id="256" r:id="rId9"/>
    <p:sldId id="268" r:id="rId10"/>
    <p:sldId id="269" r:id="rId11"/>
    <p:sldId id="270" r:id="rId12"/>
    <p:sldId id="279" r:id="rId13"/>
    <p:sldId id="271" r:id="rId14"/>
    <p:sldId id="272" r:id="rId15"/>
    <p:sldId id="273" r:id="rId16"/>
    <p:sldId id="274" r:id="rId17"/>
    <p:sldId id="258" r:id="rId18"/>
    <p:sldId id="288" r:id="rId19"/>
    <p:sldId id="281" r:id="rId20"/>
    <p:sldId id="282" r:id="rId21"/>
    <p:sldId id="283" r:id="rId22"/>
    <p:sldId id="286" r:id="rId23"/>
    <p:sldId id="287" r:id="rId24"/>
    <p:sldId id="277" r:id="rId25"/>
    <p:sldId id="278" r:id="rId26"/>
    <p:sldId id="284" r:id="rId27"/>
    <p:sldId id="285" r:id="rId28"/>
    <p:sldId id="275" r:id="rId29"/>
    <p:sldId id="276"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A6FCF36-DB55-428C-B6E4-C8A70BFECD9B}">
          <p14:sldIdLst>
            <p14:sldId id="256"/>
          </p14:sldIdLst>
        </p14:section>
        <p14:section name="Brief description of the survey" id="{75A2CAD6-67AD-4CEE-BA56-49712873392D}">
          <p14:sldIdLst>
            <p14:sldId id="268"/>
            <p14:sldId id="269"/>
            <p14:sldId id="270"/>
            <p14:sldId id="279"/>
          </p14:sldIdLst>
        </p14:section>
        <p14:section name="Some key findings" id="{D5977EAC-BA37-4648-89CF-263C8CA8060D}">
          <p14:sldIdLst>
            <p14:sldId id="271"/>
            <p14:sldId id="272"/>
            <p14:sldId id="273"/>
            <p14:sldId id="274"/>
            <p14:sldId id="258"/>
            <p14:sldId id="288"/>
            <p14:sldId id="281"/>
            <p14:sldId id="282"/>
            <p14:sldId id="283"/>
            <p14:sldId id="286"/>
            <p14:sldId id="287"/>
            <p14:sldId id="277"/>
            <p14:sldId id="278"/>
            <p14:sldId id="284"/>
            <p14:sldId id="285"/>
          </p14:sldIdLst>
        </p14:section>
        <p14:section name="Survey contribution" id="{7B753E1C-54F4-485A-A62F-A3A321253646}">
          <p14:sldIdLst>
            <p14:sldId id="275"/>
          </p14:sldIdLst>
        </p14:section>
        <p14:section name="Credits" id="{089ECAA6-DC05-4F9B-AA43-E794D7762217}">
          <p14:sldIdLst>
            <p14:sldId id="27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7A7783-83E6-5AF5-C374-ABC101373D56}" name="Rory HARRINGTON" initials="RH" userId="S::harrington@osha.europa.eu::d569cd07-5a89-4f8f-87e5-9cb6b4be315e" providerId="AD"/>
  <p188:author id="{7350108B-A748-5AED-CBDF-A532496B1875}" name="Nadia VILAHUR" initials="NV" userId="S::vilahur@osha.europa.eu::c1b11ef1-eabd-4fff-b70c-c9a43e4c1ef8" providerId="AD"/>
  <p188:author id="{353723B9-5177-217B-3C28-39E47B0A6CBB}" name="Xabier IRASTORZA" initials="XI" userId="S::irastorza@osha.europa.eu::64581043-0137-444f-99a5-73d0c4540bb5" providerId="AD"/>
  <p188:author id="{771B27EA-32F6-4F75-5FFD-217A80E11922}" name="Marine CAVET" initials="MC" userId="S::cavet@osha.europa.eu::f107ee0e-2040-494b-beb7-e052925a97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54" autoAdjust="0"/>
  </p:normalViewPr>
  <p:slideViewPr>
    <p:cSldViewPr snapToGrid="0">
      <p:cViewPr varScale="1">
        <p:scale>
          <a:sx n="121" d="100"/>
          <a:sy n="121" d="100"/>
        </p:scale>
        <p:origin x="131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0373044530991"/>
          <c:y val="1.1836419660252515E-2"/>
          <c:w val="0.7021417890426368"/>
          <c:h val="0.82285570657710527"/>
        </c:manualLayout>
      </c:layout>
      <c:barChart>
        <c:barDir val="bar"/>
        <c:grouping val="stacked"/>
        <c:varyColors val="0"/>
        <c:ser>
          <c:idx val="0"/>
          <c:order val="0"/>
          <c:tx>
            <c:strRef>
              <c:f>Sheet1!$B$1</c:f>
              <c:strCache>
                <c:ptCount val="1"/>
                <c:pt idx="0">
                  <c:v>probable exposure at a high level</c:v>
                </c:pt>
              </c:strCache>
            </c:strRef>
          </c:tx>
          <c:spPr>
            <a:solidFill>
              <a:srgbClr val="00696C"/>
            </a:solidFill>
            <a:ln>
              <a:noFill/>
            </a:ln>
            <a:effectLst/>
          </c:spPr>
          <c:invertIfNegative val="0"/>
          <c:dLbls>
            <c:delete val="1"/>
          </c:dLbls>
          <c:cat>
            <c:strRef>
              <c:f>Sheet1!$A$2:$A$9</c:f>
              <c:strCache>
                <c:ptCount val="8"/>
                <c:pt idx="0">
                  <c:v>Wood dust</c:v>
                </c:pt>
                <c:pt idx="1">
                  <c:v>Lead and inorganic comp.</c:v>
                </c:pt>
                <c:pt idx="2">
                  <c:v>Hexavalent chromium</c:v>
                </c:pt>
                <c:pt idx="3">
                  <c:v>Formaldehyde</c:v>
                </c:pt>
                <c:pt idx="4">
                  <c:v>Resp. crystalline silica</c:v>
                </c:pt>
                <c:pt idx="5">
                  <c:v>Benzene</c:v>
                </c:pt>
                <c:pt idx="6">
                  <c:v>Diesel engine exhaust</c:v>
                </c:pt>
                <c:pt idx="7">
                  <c:v>Solar UV radiation</c:v>
                </c:pt>
              </c:strCache>
            </c:strRef>
          </c:cat>
          <c:val>
            <c:numRef>
              <c:f>Sheet1!$B$2:$B$9</c:f>
              <c:numCache>
                <c:formatCode>0%</c:formatCode>
                <c:ptCount val="8"/>
                <c:pt idx="0">
                  <c:v>1.5800000000000002E-2</c:v>
                </c:pt>
                <c:pt idx="1">
                  <c:v>6.0000000000000001E-3</c:v>
                </c:pt>
                <c:pt idx="2">
                  <c:v>8.5000000000000006E-3</c:v>
                </c:pt>
                <c:pt idx="3">
                  <c:v>1.2828866486353578E-2</c:v>
                </c:pt>
                <c:pt idx="4">
                  <c:v>3.256823211212196E-2</c:v>
                </c:pt>
                <c:pt idx="5">
                  <c:v>1.4E-2</c:v>
                </c:pt>
                <c:pt idx="6">
                  <c:v>2.0871649864765182E-2</c:v>
                </c:pt>
                <c:pt idx="7">
                  <c:v>1.5515121711335137E-3</c:v>
                </c:pt>
              </c:numCache>
            </c:numRef>
          </c:val>
          <c:extLst>
            <c:ext xmlns:c16="http://schemas.microsoft.com/office/drawing/2014/chart" uri="{C3380CC4-5D6E-409C-BE32-E72D297353CC}">
              <c16:uniqueId val="{00000000-1CDC-4986-8CEB-E726ABB5CF2E}"/>
            </c:ext>
          </c:extLst>
        </c:ser>
        <c:ser>
          <c:idx val="1"/>
          <c:order val="1"/>
          <c:tx>
            <c:strRef>
              <c:f>Sheet1!$C$1</c:f>
              <c:strCache>
                <c:ptCount val="1"/>
                <c:pt idx="0">
                  <c:v>probable exposure at a low or medium level</c:v>
                </c:pt>
              </c:strCache>
            </c:strRef>
          </c:tx>
          <c:spPr>
            <a:pattFill prst="pct80">
              <a:fgClr>
                <a:srgbClr val="FFC000"/>
              </a:fgClr>
              <a:bgClr>
                <a:schemeClr val="bg1"/>
              </a:bgClr>
            </a:pattFill>
            <a:ln>
              <a:noFill/>
            </a:ln>
            <a:effectLst/>
          </c:spPr>
          <c:invertIfNegative val="0"/>
          <c:dLbls>
            <c:dLbl>
              <c:idx val="0"/>
              <c:layout>
                <c:manualLayout>
                  <c:x val="5.4475587555018072E-2"/>
                  <c:y val="3.2067152151567034E-3"/>
                </c:manualLayout>
              </c:layout>
              <c:tx>
                <c:rich>
                  <a:bodyPr/>
                  <a:lstStyle/>
                  <a:p>
                    <a:fld id="{423A40A7-B100-4703-A0A5-1E9753BAAE9B}"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EDD-40CD-B67D-5077B767326E}"/>
                </c:ext>
              </c:extLst>
            </c:dLbl>
            <c:dLbl>
              <c:idx val="1"/>
              <c:layout>
                <c:manualLayout>
                  <c:x val="7.694416892788683E-2"/>
                  <c:y val="-1.1757819961568384E-16"/>
                </c:manualLayout>
              </c:layout>
              <c:tx>
                <c:rich>
                  <a:bodyPr/>
                  <a:lstStyle/>
                  <a:p>
                    <a:fld id="{B0C70F7A-45A2-4C5E-9177-EB8DD0A5001B}"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EDD-40CD-B67D-5077B767326E}"/>
                </c:ext>
              </c:extLst>
            </c:dLbl>
            <c:dLbl>
              <c:idx val="2"/>
              <c:layout>
                <c:manualLayout>
                  <c:x val="8.9688376437575948E-2"/>
                  <c:y val="-1.1757819961568384E-16"/>
                </c:manualLayout>
              </c:layout>
              <c:tx>
                <c:rich>
                  <a:bodyPr/>
                  <a:lstStyle/>
                  <a:p>
                    <a:fld id="{EB6F64F2-6B02-44AD-B812-3635352F2F18}"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EDD-40CD-B67D-5077B767326E}"/>
                </c:ext>
              </c:extLst>
            </c:dLbl>
            <c:dLbl>
              <c:idx val="3"/>
              <c:layout>
                <c:manualLayout>
                  <c:x val="0.10040723630723558"/>
                  <c:y val="0"/>
                </c:manualLayout>
              </c:layout>
              <c:tx>
                <c:rich>
                  <a:bodyPr/>
                  <a:lstStyle/>
                  <a:p>
                    <a:fld id="{8D158582-259F-4064-8B5F-9D588D42AD44}"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EDD-40CD-B67D-5077B767326E}"/>
                </c:ext>
              </c:extLst>
            </c:dLbl>
            <c:dLbl>
              <c:idx val="4"/>
              <c:layout>
                <c:manualLayout>
                  <c:x val="0.10155654853867813"/>
                  <c:y val="-3.2067152151567624E-3"/>
                </c:manualLayout>
              </c:layout>
              <c:tx>
                <c:rich>
                  <a:bodyPr/>
                  <a:lstStyle/>
                  <a:p>
                    <a:fld id="{0C3CEB22-D618-444E-9577-1E620071D27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EDD-40CD-B67D-5077B767326E}"/>
                </c:ext>
              </c:extLst>
            </c:dLbl>
            <c:dLbl>
              <c:idx val="5"/>
              <c:layout>
                <c:manualLayout>
                  <c:x val="0.19683337690967118"/>
                  <c:y val="0"/>
                </c:manualLayout>
              </c:layout>
              <c:tx>
                <c:rich>
                  <a:bodyPr/>
                  <a:lstStyle/>
                  <a:p>
                    <a:fld id="{E67B2C96-543E-46DD-82DD-FBA84C56F34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EDD-40CD-B67D-5077B767326E}"/>
                </c:ext>
              </c:extLst>
            </c:dLbl>
            <c:dLbl>
              <c:idx val="6"/>
              <c:layout>
                <c:manualLayout>
                  <c:x val="0.28467802120265701"/>
                  <c:y val="3.2067152151567034E-3"/>
                </c:manualLayout>
              </c:layout>
              <c:tx>
                <c:rich>
                  <a:bodyPr/>
                  <a:lstStyle/>
                  <a:p>
                    <a:fld id="{74A42C92-0E8F-431F-AEB3-02F658C7640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EDD-40CD-B67D-5077B767326E}"/>
                </c:ext>
              </c:extLst>
            </c:dLbl>
            <c:dLbl>
              <c:idx val="7"/>
              <c:layout>
                <c:manualLayout>
                  <c:x val="0.31969632523435032"/>
                  <c:y val="0"/>
                </c:manualLayout>
              </c:layout>
              <c:tx>
                <c:rich>
                  <a:bodyPr/>
                  <a:lstStyle/>
                  <a:p>
                    <a:fld id="{1CC7172E-BDDB-41CD-A818-1EB67421B0F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EDD-40CD-B67D-5077B767326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Sheet1!$A$2:$A$9</c:f>
              <c:strCache>
                <c:ptCount val="8"/>
                <c:pt idx="0">
                  <c:v>Wood dust</c:v>
                </c:pt>
                <c:pt idx="1">
                  <c:v>Lead and inorganic comp.</c:v>
                </c:pt>
                <c:pt idx="2">
                  <c:v>Hexavalent chromium</c:v>
                </c:pt>
                <c:pt idx="3">
                  <c:v>Formaldehyde</c:v>
                </c:pt>
                <c:pt idx="4">
                  <c:v>Resp. crystalline silica</c:v>
                </c:pt>
                <c:pt idx="5">
                  <c:v>Benzene</c:v>
                </c:pt>
                <c:pt idx="6">
                  <c:v>Diesel engine exhaust</c:v>
                </c:pt>
                <c:pt idx="7">
                  <c:v>Solar UV radiation</c:v>
                </c:pt>
              </c:strCache>
            </c:strRef>
          </c:cat>
          <c:val>
            <c:numRef>
              <c:f>Sheet1!$C$2:$C$9</c:f>
              <c:numCache>
                <c:formatCode>0%</c:formatCode>
                <c:ptCount val="8"/>
                <c:pt idx="0">
                  <c:v>1.5800000000000002E-2</c:v>
                </c:pt>
                <c:pt idx="1">
                  <c:v>3.1800000000000002E-2</c:v>
                </c:pt>
                <c:pt idx="2">
                  <c:v>3.85E-2</c:v>
                </c:pt>
                <c:pt idx="3">
                  <c:v>5.0883534136546185E-2</c:v>
                </c:pt>
                <c:pt idx="4">
                  <c:v>5.1701909679534468E-2</c:v>
                </c:pt>
                <c:pt idx="5">
                  <c:v>0.114</c:v>
                </c:pt>
                <c:pt idx="6">
                  <c:v>0.17774239816408488</c:v>
                </c:pt>
                <c:pt idx="7">
                  <c:v>0.20624211130235229</c:v>
                </c:pt>
              </c:numCache>
            </c:numRef>
          </c:val>
          <c:extLst>
            <c:ext xmlns:c15="http://schemas.microsoft.com/office/drawing/2012/chart" uri="{02D57815-91ED-43cb-92C2-25804820EDAC}">
              <c15:datalabelsRange>
                <c15:f>Sheet1!$D$2:$D$9</c15:f>
                <c15:dlblRangeCache>
                  <c:ptCount val="8"/>
                  <c:pt idx="0">
                    <c:v>3.2%</c:v>
                  </c:pt>
                  <c:pt idx="1">
                    <c:v>3.8%</c:v>
                  </c:pt>
                  <c:pt idx="2">
                    <c:v>4.7%</c:v>
                  </c:pt>
                  <c:pt idx="3">
                    <c:v>6.4%</c:v>
                  </c:pt>
                  <c:pt idx="4">
                    <c:v>8.4%</c:v>
                  </c:pt>
                  <c:pt idx="5">
                    <c:v>12.8%</c:v>
                  </c:pt>
                  <c:pt idx="6">
                    <c:v>19.9%</c:v>
                  </c:pt>
                  <c:pt idx="7">
                    <c:v>20.8%</c:v>
                  </c:pt>
                </c15:dlblRangeCache>
              </c15:datalabelsRange>
            </c:ext>
            <c:ext xmlns:c16="http://schemas.microsoft.com/office/drawing/2014/chart" uri="{C3380CC4-5D6E-409C-BE32-E72D297353CC}">
              <c16:uniqueId val="{00000001-1CDC-4986-8CEB-E726ABB5CF2E}"/>
            </c:ext>
          </c:extLst>
        </c:ser>
        <c:dLbls>
          <c:showLegendKey val="0"/>
          <c:showVal val="1"/>
          <c:showCatName val="0"/>
          <c:showSerName val="0"/>
          <c:showPercent val="0"/>
          <c:showBubbleSize val="0"/>
        </c:dLbls>
        <c:gapWidth val="182"/>
        <c:overlap val="100"/>
        <c:axId val="1696143439"/>
        <c:axId val="1696130127"/>
      </c:barChart>
      <c:catAx>
        <c:axId val="169614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130127"/>
        <c:crosses val="autoZero"/>
        <c:auto val="1"/>
        <c:lblAlgn val="ctr"/>
        <c:lblOffset val="100"/>
        <c:noMultiLvlLbl val="0"/>
      </c:catAx>
      <c:valAx>
        <c:axId val="1696130127"/>
        <c:scaling>
          <c:orientation val="minMax"/>
          <c:max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 workers</a:t>
                </a:r>
              </a:p>
            </c:rich>
          </c:tx>
          <c:layout>
            <c:manualLayout>
              <c:xMode val="edge"/>
              <c:yMode val="edge"/>
              <c:x val="0.89955310506686237"/>
              <c:y val="0.905539259662880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143439"/>
        <c:crosses val="autoZero"/>
        <c:crossBetween val="between"/>
      </c:valAx>
      <c:spPr>
        <a:noFill/>
        <a:ln>
          <a:noFill/>
        </a:ln>
        <a:effectLst/>
      </c:spPr>
    </c:plotArea>
    <c:legend>
      <c:legendPos val="b"/>
      <c:layout>
        <c:manualLayout>
          <c:xMode val="edge"/>
          <c:yMode val="edge"/>
          <c:x val="6.4285056747948053E-3"/>
          <c:y val="0.92544816370104432"/>
          <c:w val="0.77758195054516821"/>
          <c:h val="6.168558586560731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31031088817065"/>
          <c:y val="1.1836419660252515E-2"/>
          <c:w val="0.69213520859977606"/>
          <c:h val="0.82285570657710527"/>
        </c:manualLayout>
      </c:layout>
      <c:barChart>
        <c:barDir val="bar"/>
        <c:grouping val="stacked"/>
        <c:varyColors val="0"/>
        <c:ser>
          <c:idx val="0"/>
          <c:order val="0"/>
          <c:tx>
            <c:strRef>
              <c:f>Sheet1!$B$1</c:f>
              <c:strCache>
                <c:ptCount val="1"/>
                <c:pt idx="0">
                  <c:v>probable exposure at a high level</c:v>
                </c:pt>
              </c:strCache>
            </c:strRef>
          </c:tx>
          <c:spPr>
            <a:solidFill>
              <a:srgbClr val="00696C"/>
            </a:solidFill>
            <a:ln>
              <a:noFill/>
            </a:ln>
            <a:effectLst/>
          </c:spPr>
          <c:invertIfNegative val="0"/>
          <c:cat>
            <c:strRef>
              <c:f>Sheet1!$A$2:$A$17</c:f>
              <c:strCache>
                <c:ptCount val="16"/>
                <c:pt idx="0">
                  <c:v>Epichlorohydrin</c:v>
                </c:pt>
                <c:pt idx="1">
                  <c:v>Diethyl / dimethyl sulphate</c:v>
                </c:pt>
                <c:pt idx="2">
                  <c:v>Ortho-toluidine</c:v>
                </c:pt>
                <c:pt idx="3">
                  <c:v>Arsenic</c:v>
                </c:pt>
                <c:pt idx="4">
                  <c:v>Acrylamide</c:v>
                </c:pt>
                <c:pt idx="5">
                  <c:v>Leather dust</c:v>
                </c:pt>
                <c:pt idx="6">
                  <c:v>Trichloroethylene</c:v>
                </c:pt>
                <c:pt idx="7">
                  <c:v>Cobalt</c:v>
                </c:pt>
                <c:pt idx="8">
                  <c:v>1,3-butadiene</c:v>
                </c:pt>
                <c:pt idx="9">
                  <c:v>Cadmium</c:v>
                </c:pt>
                <c:pt idx="10">
                  <c:v>Asbestos</c:v>
                </c:pt>
                <c:pt idx="11">
                  <c:v>Ethylene oxide</c:v>
                </c:pt>
                <c:pt idx="12">
                  <c:v>Mineral oils (as mists)</c:v>
                </c:pt>
                <c:pt idx="13">
                  <c:v>Nickel</c:v>
                </c:pt>
                <c:pt idx="14">
                  <c:v>Ionising radiation</c:v>
                </c:pt>
                <c:pt idx="15">
                  <c:v>Artificial UV radiation</c:v>
                </c:pt>
              </c:strCache>
            </c:strRef>
          </c:cat>
          <c:val>
            <c:numRef>
              <c:f>Sheet1!$B$2:$B$17</c:f>
              <c:numCache>
                <c:formatCode>0.00%</c:formatCode>
                <c:ptCount val="16"/>
                <c:pt idx="0">
                  <c:v>1.1154823375133186E-3</c:v>
                </c:pt>
                <c:pt idx="1">
                  <c:v>7.4092287517416597E-4</c:v>
                </c:pt>
                <c:pt idx="2">
                  <c:v>2.5940496680599949E-4</c:v>
                </c:pt>
                <c:pt idx="3">
                  <c:v>5.2905499549217279E-4</c:v>
                </c:pt>
                <c:pt idx="4">
                  <c:v>7.5567576428161632E-4</c:v>
                </c:pt>
                <c:pt idx="5">
                  <c:v>2.6256044586509299E-3</c:v>
                </c:pt>
                <c:pt idx="6">
                  <c:v>2.7407589541840831E-3</c:v>
                </c:pt>
                <c:pt idx="7">
                  <c:v>1.9416441275305304E-3</c:v>
                </c:pt>
                <c:pt idx="8">
                  <c:v>1.7371526924022621E-3</c:v>
                </c:pt>
                <c:pt idx="9">
                  <c:v>3.1616260962216212E-3</c:v>
                </c:pt>
                <c:pt idx="10">
                  <c:v>1.4437341201540856E-3</c:v>
                </c:pt>
                <c:pt idx="11">
                  <c:v>5.8200147528891079E-3</c:v>
                </c:pt>
                <c:pt idx="12">
                  <c:v>1.062617818211622E-3</c:v>
                </c:pt>
                <c:pt idx="13">
                  <c:v>5.2839931153184161E-3</c:v>
                </c:pt>
                <c:pt idx="14">
                  <c:v>3.4247192853044828E-3</c:v>
                </c:pt>
                <c:pt idx="15">
                  <c:v>5.1975247930497502E-3</c:v>
                </c:pt>
              </c:numCache>
            </c:numRef>
          </c:val>
          <c:extLst>
            <c:ext xmlns:c16="http://schemas.microsoft.com/office/drawing/2014/chart" uri="{C3380CC4-5D6E-409C-BE32-E72D297353CC}">
              <c16:uniqueId val="{00000000-1CDC-4986-8CEB-E726ABB5CF2E}"/>
            </c:ext>
          </c:extLst>
        </c:ser>
        <c:ser>
          <c:idx val="1"/>
          <c:order val="1"/>
          <c:tx>
            <c:strRef>
              <c:f>Sheet1!$C$1</c:f>
              <c:strCache>
                <c:ptCount val="1"/>
                <c:pt idx="0">
                  <c:v>probable exposure at a low or medium level</c:v>
                </c:pt>
              </c:strCache>
            </c:strRef>
          </c:tx>
          <c:spPr>
            <a:pattFill prst="pct90">
              <a:fgClr>
                <a:srgbClr val="F6A400"/>
              </a:fgClr>
              <a:bgClr>
                <a:schemeClr val="bg1"/>
              </a:bgClr>
            </a:pattFill>
            <a:ln>
              <a:noFill/>
            </a:ln>
            <a:effectLst/>
          </c:spPr>
          <c:invertIfNegative val="0"/>
          <c:cat>
            <c:strRef>
              <c:f>Sheet1!$A$2:$A$17</c:f>
              <c:strCache>
                <c:ptCount val="16"/>
                <c:pt idx="0">
                  <c:v>Epichlorohydrin</c:v>
                </c:pt>
                <c:pt idx="1">
                  <c:v>Diethyl / dimethyl sulphate</c:v>
                </c:pt>
                <c:pt idx="2">
                  <c:v>Ortho-toluidine</c:v>
                </c:pt>
                <c:pt idx="3">
                  <c:v>Arsenic</c:v>
                </c:pt>
                <c:pt idx="4">
                  <c:v>Acrylamide</c:v>
                </c:pt>
                <c:pt idx="5">
                  <c:v>Leather dust</c:v>
                </c:pt>
                <c:pt idx="6">
                  <c:v>Trichloroethylene</c:v>
                </c:pt>
                <c:pt idx="7">
                  <c:v>Cobalt</c:v>
                </c:pt>
                <c:pt idx="8">
                  <c:v>1,3-butadiene</c:v>
                </c:pt>
                <c:pt idx="9">
                  <c:v>Cadmium</c:v>
                </c:pt>
                <c:pt idx="10">
                  <c:v>Asbestos</c:v>
                </c:pt>
                <c:pt idx="11">
                  <c:v>Ethylene oxide</c:v>
                </c:pt>
                <c:pt idx="12">
                  <c:v>Mineral oils (as mists)</c:v>
                </c:pt>
                <c:pt idx="13">
                  <c:v>Nickel</c:v>
                </c:pt>
                <c:pt idx="14">
                  <c:v>Ionising radiation</c:v>
                </c:pt>
                <c:pt idx="15">
                  <c:v>Artificial UV radiation</c:v>
                </c:pt>
              </c:strCache>
            </c:strRef>
          </c:cat>
          <c:val>
            <c:numRef>
              <c:f>Sheet1!$C$2:$C$17</c:f>
              <c:numCache>
                <c:formatCode>0.00%</c:formatCode>
                <c:ptCount val="16"/>
                <c:pt idx="0">
                  <c:v>2.4567658388656667E-3</c:v>
                </c:pt>
                <c:pt idx="1">
                  <c:v>3.073518564052127E-3</c:v>
                </c:pt>
                <c:pt idx="2">
                  <c:v>4.2209654946315876E-3</c:v>
                </c:pt>
                <c:pt idx="3">
                  <c:v>4.9057454307024021E-3</c:v>
                </c:pt>
                <c:pt idx="4">
                  <c:v>6.5285632325219247E-3</c:v>
                </c:pt>
                <c:pt idx="5">
                  <c:v>4.6836324891402353E-3</c:v>
                </c:pt>
                <c:pt idx="6">
                  <c:v>6.8064093107122366E-3</c:v>
                </c:pt>
                <c:pt idx="7">
                  <c:v>8.2571100729448409E-3</c:v>
                </c:pt>
                <c:pt idx="8">
                  <c:v>1.1670354888943531E-2</c:v>
                </c:pt>
                <c:pt idx="9">
                  <c:v>1.3133349725432342E-2</c:v>
                </c:pt>
                <c:pt idx="10">
                  <c:v>1.5123760347512498E-2</c:v>
                </c:pt>
                <c:pt idx="11">
                  <c:v>1.1842881731005655E-2</c:v>
                </c:pt>
                <c:pt idx="12">
                  <c:v>1.8661175313498892E-2</c:v>
                </c:pt>
                <c:pt idx="13">
                  <c:v>1.7875174166051964E-2</c:v>
                </c:pt>
                <c:pt idx="14">
                  <c:v>2.1378165724120976E-2</c:v>
                </c:pt>
                <c:pt idx="15">
                  <c:v>2.3971805589705759E-2</c:v>
                </c:pt>
              </c:numCache>
            </c:numRef>
          </c:val>
          <c:extLst>
            <c:ext xmlns:c16="http://schemas.microsoft.com/office/drawing/2014/chart" uri="{C3380CC4-5D6E-409C-BE32-E72D297353CC}">
              <c16:uniqueId val="{00000001-1CDC-4986-8CEB-E726ABB5CF2E}"/>
            </c:ext>
          </c:extLst>
        </c:ser>
        <c:dLbls>
          <c:showLegendKey val="0"/>
          <c:showVal val="0"/>
          <c:showCatName val="0"/>
          <c:showSerName val="0"/>
          <c:showPercent val="0"/>
          <c:showBubbleSize val="0"/>
        </c:dLbls>
        <c:gapWidth val="182"/>
        <c:overlap val="100"/>
        <c:axId val="1696143439"/>
        <c:axId val="1696130127"/>
      </c:barChart>
      <c:catAx>
        <c:axId val="169614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130127"/>
        <c:crosses val="autoZero"/>
        <c:auto val="1"/>
        <c:lblAlgn val="ctr"/>
        <c:lblOffset val="100"/>
        <c:noMultiLvlLbl val="0"/>
      </c:catAx>
      <c:valAx>
        <c:axId val="1696130127"/>
        <c:scaling>
          <c:orientation val="minMax"/>
          <c:max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 workers</a:t>
                </a:r>
              </a:p>
            </c:rich>
          </c:tx>
          <c:layout>
            <c:manualLayout>
              <c:xMode val="edge"/>
              <c:yMode val="edge"/>
              <c:x val="0.89955310506686237"/>
              <c:y val="0.905539259662880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143439"/>
        <c:crosses val="autoZero"/>
        <c:crossBetween val="between"/>
      </c:valAx>
      <c:spPr>
        <a:noFill/>
        <a:ln>
          <a:noFill/>
        </a:ln>
        <a:effectLst/>
      </c:spPr>
    </c:plotArea>
    <c:legend>
      <c:legendPos val="b"/>
      <c:layout>
        <c:manualLayout>
          <c:xMode val="edge"/>
          <c:yMode val="edge"/>
          <c:x val="0"/>
          <c:y val="0.91903473327073082"/>
          <c:w val="0.77257866032373779"/>
          <c:h val="6.168558586560731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Column4</c:v>
                </c:pt>
              </c:strCache>
            </c:strRef>
          </c:tx>
          <c:spPr>
            <a:solidFill>
              <a:schemeClr val="accent1"/>
            </a:solidFill>
            <a:ln>
              <a:noFill/>
            </a:ln>
            <a:effectLst/>
          </c:spPr>
          <c:invertIfNegative val="0"/>
          <c:dPt>
            <c:idx val="0"/>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4-B972-4705-815D-3E2617E7BE8F}"/>
              </c:ext>
            </c:extLst>
          </c:dPt>
          <c:dPt>
            <c:idx val="1"/>
            <c:invertIfNegative val="0"/>
            <c:bubble3D val="0"/>
            <c:spPr>
              <a:pattFill prst="pct90">
                <a:fgClr>
                  <a:schemeClr val="accent2"/>
                </a:fgClr>
                <a:bgClr>
                  <a:schemeClr val="bg1"/>
                </a:bgClr>
              </a:pattFill>
              <a:ln>
                <a:noFill/>
              </a:ln>
              <a:effectLst/>
            </c:spPr>
            <c:extLst>
              <c:ext xmlns:c16="http://schemas.microsoft.com/office/drawing/2014/chart" uri="{C3380CC4-5D6E-409C-BE32-E72D297353CC}">
                <c16:uniqueId val="{00000005-B972-4705-815D-3E2617E7BE8F}"/>
              </c:ext>
            </c:extLst>
          </c:dPt>
          <c:dLbls>
            <c:spPr>
              <a:solidFill>
                <a:srgbClr val="FFFFFF"/>
              </a:solidFill>
              <a:ln>
                <a:noFill/>
              </a:ln>
              <a:effectLst/>
            </c:spPr>
            <c:txPr>
              <a:bodyPr rot="0" spcFirstLastPara="1" vertOverflow="clip" horzOverflow="clip" vert="horz" wrap="square" lIns="36576" tIns="18288" rIns="36576" bIns="18288" anchor="ctr" anchorCtr="1">
                <a:spAutoFit/>
              </a:bodyPr>
              <a:lstStyle/>
              <a:p>
                <a:pPr>
                  <a:defRPr lang="en-GB" sz="1197" b="0" i="0" u="none" strike="noStrike" kern="1200" baseline="0" noProof="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Sheet1!$A$2:$A$8</c:f>
              <c:strCache>
                <c:ptCount val="7"/>
                <c:pt idx="0">
                  <c:v>0</c:v>
                </c:pt>
                <c:pt idx="1">
                  <c:v>1</c:v>
                </c:pt>
                <c:pt idx="2">
                  <c:v>2</c:v>
                </c:pt>
                <c:pt idx="3">
                  <c:v>3</c:v>
                </c:pt>
                <c:pt idx="4">
                  <c:v>4</c:v>
                </c:pt>
                <c:pt idx="5">
                  <c:v>5</c:v>
                </c:pt>
                <c:pt idx="6">
                  <c:v>more than 5</c:v>
                </c:pt>
              </c:strCache>
            </c:strRef>
          </c:cat>
          <c:val>
            <c:numRef>
              <c:f>Sheet1!$B$2:$B$8</c:f>
              <c:numCache>
                <c:formatCode>0.0%</c:formatCode>
                <c:ptCount val="7"/>
                <c:pt idx="0">
                  <c:v>0.52600000000000002</c:v>
                </c:pt>
                <c:pt idx="1">
                  <c:v>0.21229755790664934</c:v>
                </c:pt>
                <c:pt idx="2">
                  <c:v>0.12720179863212597</c:v>
                </c:pt>
                <c:pt idx="3">
                  <c:v>6.9425443679472357E-2</c:v>
                </c:pt>
                <c:pt idx="4">
                  <c:v>3.0854230222776849E-2</c:v>
                </c:pt>
                <c:pt idx="5">
                  <c:v>1.5084510443603448E-2</c:v>
                </c:pt>
                <c:pt idx="6">
                  <c:v>1.8813153851348512E-2</c:v>
                </c:pt>
              </c:numCache>
            </c:numRef>
          </c:val>
          <c:extLst>
            <c:ext xmlns:c16="http://schemas.microsoft.com/office/drawing/2014/chart" uri="{C3380CC4-5D6E-409C-BE32-E72D297353CC}">
              <c16:uniqueId val="{00000000-B972-4705-815D-3E2617E7BE8F}"/>
            </c:ext>
          </c:extLst>
        </c:ser>
        <c:dLbls>
          <c:showLegendKey val="0"/>
          <c:showVal val="0"/>
          <c:showCatName val="0"/>
          <c:showSerName val="0"/>
          <c:showPercent val="0"/>
          <c:showBubbleSize val="0"/>
        </c:dLbls>
        <c:gapWidth val="219"/>
        <c:overlap val="-27"/>
        <c:axId val="1696182959"/>
        <c:axId val="1696202095"/>
      </c:barChart>
      <c:catAx>
        <c:axId val="1696182959"/>
        <c:scaling>
          <c:orientation val="minMax"/>
        </c:scaling>
        <c:delete val="0"/>
        <c:axPos val="b"/>
        <c:title>
          <c:tx>
            <c:rich>
              <a:bodyPr rot="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r>
                  <a:rPr lang="en-GB" sz="1200" dirty="0"/>
                  <a:t>Number of cancer risk factors the worker is </a:t>
                </a:r>
                <a:r>
                  <a:rPr lang="en-GB" sz="1200"/>
                  <a:t>exposed to (out of 24)</a:t>
                </a:r>
                <a:endParaRPr lang="en-GB" sz="1200" dirty="0"/>
              </a:p>
            </c:rich>
          </c:tx>
          <c:overlay val="0"/>
          <c:spPr>
            <a:noFill/>
            <a:ln>
              <a:noFill/>
            </a:ln>
            <a:effectLst/>
          </c:spPr>
          <c:txPr>
            <a:bodyPr rot="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en-US"/>
          </a:p>
        </c:txPr>
        <c:crossAx val="1696202095"/>
        <c:crosses val="autoZero"/>
        <c:auto val="1"/>
        <c:lblAlgn val="ctr"/>
        <c:lblOffset val="100"/>
        <c:noMultiLvlLbl val="0"/>
      </c:catAx>
      <c:valAx>
        <c:axId val="1696202095"/>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r>
                  <a:rPr lang="en-GB" sz="1200" noProof="0" dirty="0"/>
                  <a:t>% workers</a:t>
                </a:r>
              </a:p>
            </c:rich>
          </c:tx>
          <c:overlay val="0"/>
          <c:spPr>
            <a:noFill/>
            <a:ln>
              <a:noFill/>
            </a:ln>
            <a:effectLst/>
          </c:spPr>
          <c:txPr>
            <a:bodyPr rot="-540000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en-US"/>
          </a:p>
        </c:txPr>
        <c:crossAx val="1696182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lang="en-GB" noProof="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167666720185067"/>
          <c:y val="2.2334494773519151E-2"/>
          <c:w val="0.49082599721201048"/>
          <c:h val="0.85251398120916877"/>
        </c:manualLayout>
      </c:layout>
      <c:barChart>
        <c:barDir val="bar"/>
        <c:grouping val="clustered"/>
        <c:varyColors val="0"/>
        <c:ser>
          <c:idx val="0"/>
          <c:order val="0"/>
          <c:tx>
            <c:strRef>
              <c:f>Sheet1!$B$1</c:f>
              <c:strCache>
                <c:ptCount val="1"/>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Formaldehyde and Benzene</c:v>
                </c:pt>
                <c:pt idx="1">
                  <c:v>RCS, Diesel engine exhaust and Solar UV</c:v>
                </c:pt>
                <c:pt idx="2">
                  <c:v>RCS and Diesel engine exhaust emissions</c:v>
                </c:pt>
                <c:pt idx="3">
                  <c:v>Diesel engine exhaust, Benzene and Solar UV</c:v>
                </c:pt>
                <c:pt idx="4">
                  <c:v>RCS and Solar UV radiation</c:v>
                </c:pt>
                <c:pt idx="5">
                  <c:v>Benzene and Solar UV radiation</c:v>
                </c:pt>
                <c:pt idx="6">
                  <c:v>Benzene and Diesel engine exhaust emissions</c:v>
                </c:pt>
                <c:pt idx="7">
                  <c:v>Diesel engine exhaust and Solar UV radiation</c:v>
                </c:pt>
              </c:strCache>
            </c:strRef>
          </c:cat>
          <c:val>
            <c:numRef>
              <c:f>Sheet1!$B$2:$B$9</c:f>
              <c:numCache>
                <c:formatCode>0.0%</c:formatCode>
                <c:ptCount val="8"/>
                <c:pt idx="0">
                  <c:v>2.46E-2</c:v>
                </c:pt>
                <c:pt idx="1">
                  <c:v>2.5499999999999998E-2</c:v>
                </c:pt>
                <c:pt idx="2">
                  <c:v>3.7400000000000003E-2</c:v>
                </c:pt>
                <c:pt idx="3">
                  <c:v>3.9899999999999998E-2</c:v>
                </c:pt>
                <c:pt idx="4">
                  <c:v>4.1200000000000001E-2</c:v>
                </c:pt>
                <c:pt idx="5">
                  <c:v>5.8000000000000003E-2</c:v>
                </c:pt>
                <c:pt idx="6">
                  <c:v>5.8500000000000003E-2</c:v>
                </c:pt>
                <c:pt idx="7">
                  <c:v>0.1099</c:v>
                </c:pt>
              </c:numCache>
            </c:numRef>
          </c:val>
          <c:extLst>
            <c:ext xmlns:c16="http://schemas.microsoft.com/office/drawing/2014/chart" uri="{C3380CC4-5D6E-409C-BE32-E72D297353CC}">
              <c16:uniqueId val="{00000000-F54F-4140-A364-343F4498FE05}"/>
            </c:ext>
          </c:extLst>
        </c:ser>
        <c:dLbls>
          <c:showLegendKey val="0"/>
          <c:showVal val="0"/>
          <c:showCatName val="0"/>
          <c:showSerName val="0"/>
          <c:showPercent val="0"/>
          <c:showBubbleSize val="0"/>
        </c:dLbls>
        <c:gapWidth val="182"/>
        <c:axId val="1696154255"/>
        <c:axId val="1696168399"/>
      </c:barChart>
      <c:catAx>
        <c:axId val="169615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168399"/>
        <c:crosses val="autoZero"/>
        <c:auto val="1"/>
        <c:lblAlgn val="ctr"/>
        <c:lblOffset val="100"/>
        <c:noMultiLvlLbl val="0"/>
      </c:catAx>
      <c:valAx>
        <c:axId val="16961683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r>
                  <a:rPr lang="en-GB" sz="1200" noProof="0" dirty="0"/>
                  <a:t>% workers</a:t>
                </a:r>
              </a:p>
            </c:rich>
          </c:tx>
          <c:layout>
            <c:manualLayout>
              <c:xMode val="edge"/>
              <c:yMode val="edge"/>
              <c:x val="0.89468887601038027"/>
              <c:y val="0.94144585585338403"/>
            </c:manualLayout>
          </c:layout>
          <c:overlay val="0"/>
          <c:spPr>
            <a:noFill/>
            <a:ln>
              <a:noFill/>
            </a:ln>
            <a:effectLst/>
          </c:spPr>
          <c:txPr>
            <a:bodyPr rot="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15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00" b="0" i="0" u="none" strike="noStrike" kern="1200" spc="0" baseline="0" dirty="0">
                <a:solidFill>
                  <a:schemeClr val="tx2"/>
                </a:solidFill>
              </a:rPr>
              <a:t>Occupational exposure to one or more of </a:t>
            </a:r>
            <a:br>
              <a:rPr lang="en-GB" sz="1800" b="0" i="0" u="none" strike="noStrike" kern="1200" spc="0" baseline="0" dirty="0">
                <a:solidFill>
                  <a:schemeClr val="tx2"/>
                </a:solidFill>
              </a:rPr>
            </a:br>
            <a:r>
              <a:rPr lang="en-GB" sz="1800" b="0" i="0" u="none" strike="noStrike" kern="1200" spc="0" baseline="0" dirty="0">
                <a:solidFill>
                  <a:schemeClr val="tx2"/>
                </a:solidFill>
              </a:rPr>
              <a:t>the 24 cancer risk factors, by age group:</a:t>
            </a:r>
          </a:p>
        </c:rich>
      </c:tx>
      <c:layout>
        <c:manualLayout>
          <c:xMode val="edge"/>
          <c:yMode val="edge"/>
          <c:x val="0.2392153084268906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96655730484224"/>
          <c:y val="0.17694013832262301"/>
          <c:w val="0.80917041665970246"/>
          <c:h val="0.580741295910571"/>
        </c:manualLayout>
      </c:layout>
      <c:barChart>
        <c:barDir val="bar"/>
        <c:grouping val="clustered"/>
        <c:varyColors val="0"/>
        <c:ser>
          <c:idx val="1"/>
          <c:order val="0"/>
          <c:tx>
            <c:strRef>
              <c:f>Sheet1!$C$1</c:f>
              <c:strCache>
                <c:ptCount val="1"/>
                <c:pt idx="0">
                  <c:v>Exposed to at least one cancer risk factor</c:v>
                </c:pt>
              </c:strCache>
            </c:strRef>
          </c:tx>
          <c:spPr>
            <a:pattFill prst="pct80">
              <a:fgClr>
                <a:schemeClr val="accent2"/>
              </a:fgClr>
              <a:bgClr>
                <a:schemeClr val="bg1"/>
              </a:bgClr>
            </a:patt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 workers</c:v>
                </c:pt>
                <c:pt idx="1">
                  <c:v>65-74 years old</c:v>
                </c:pt>
                <c:pt idx="2">
                  <c:v>55-64 years old</c:v>
                </c:pt>
                <c:pt idx="3">
                  <c:v>45-54 years old</c:v>
                </c:pt>
                <c:pt idx="4">
                  <c:v>35-44 years old</c:v>
                </c:pt>
                <c:pt idx="5">
                  <c:v>25-34 years old</c:v>
                </c:pt>
                <c:pt idx="6">
                  <c:v>18-24 years old</c:v>
                </c:pt>
              </c:strCache>
            </c:strRef>
          </c:cat>
          <c:val>
            <c:numRef>
              <c:f>Sheet1!$C$2:$C$8</c:f>
              <c:numCache>
                <c:formatCode>0.0%</c:formatCode>
                <c:ptCount val="7"/>
                <c:pt idx="0">
                  <c:v>0.47299999999999998</c:v>
                </c:pt>
                <c:pt idx="1">
                  <c:v>0.53799999999999992</c:v>
                </c:pt>
                <c:pt idx="2">
                  <c:v>0.47799999999999998</c:v>
                </c:pt>
                <c:pt idx="3">
                  <c:v>0.48399999999999999</c:v>
                </c:pt>
                <c:pt idx="4">
                  <c:v>0.47299999999999998</c:v>
                </c:pt>
                <c:pt idx="5">
                  <c:v>0.46500000000000002</c:v>
                </c:pt>
                <c:pt idx="6">
                  <c:v>0.44700000000000001</c:v>
                </c:pt>
              </c:numCache>
            </c:numRef>
          </c:val>
          <c:extLst>
            <c:ext xmlns:c16="http://schemas.microsoft.com/office/drawing/2014/chart" uri="{C3380CC4-5D6E-409C-BE32-E72D297353CC}">
              <c16:uniqueId val="{00000001-7778-458B-A423-DC5E7AE6FB69}"/>
            </c:ext>
          </c:extLst>
        </c:ser>
        <c:ser>
          <c:idx val="0"/>
          <c:order val="1"/>
          <c:tx>
            <c:strRef>
              <c:f>Sheet1!$B$1</c:f>
              <c:strCache>
                <c:ptCount val="1"/>
                <c:pt idx="0">
                  <c:v>Exposed to five or more cancer risk factors</c:v>
                </c:pt>
              </c:strCache>
            </c:strRef>
          </c:tx>
          <c:spPr>
            <a:solidFill>
              <a:schemeClr val="tx2"/>
            </a:solidFill>
            <a:ln>
              <a:noFill/>
            </a:ln>
            <a:effectLst/>
          </c:spPr>
          <c:invertIfNegative val="0"/>
          <c:cat>
            <c:strRef>
              <c:f>Sheet1!$A$2:$A$8</c:f>
              <c:strCache>
                <c:ptCount val="7"/>
                <c:pt idx="0">
                  <c:v>All workers</c:v>
                </c:pt>
                <c:pt idx="1">
                  <c:v>65-74 years old</c:v>
                </c:pt>
                <c:pt idx="2">
                  <c:v>55-64 years old</c:v>
                </c:pt>
                <c:pt idx="3">
                  <c:v>45-54 years old</c:v>
                </c:pt>
                <c:pt idx="4">
                  <c:v>35-44 years old</c:v>
                </c:pt>
                <c:pt idx="5">
                  <c:v>25-34 years old</c:v>
                </c:pt>
                <c:pt idx="6">
                  <c:v>18-24 years old</c:v>
                </c:pt>
              </c:strCache>
            </c:strRef>
          </c:cat>
          <c:val>
            <c:numRef>
              <c:f>Sheet1!$B$2:$B$8</c:f>
              <c:numCache>
                <c:formatCode>0.0%</c:formatCode>
                <c:ptCount val="7"/>
                <c:pt idx="0">
                  <c:v>3.4000000000000002E-2</c:v>
                </c:pt>
                <c:pt idx="1">
                  <c:v>2.7999999999999997E-2</c:v>
                </c:pt>
                <c:pt idx="2">
                  <c:v>3.2000000000000001E-2</c:v>
                </c:pt>
                <c:pt idx="3">
                  <c:v>3.3000000000000002E-2</c:v>
                </c:pt>
                <c:pt idx="4">
                  <c:v>3.6000000000000004E-2</c:v>
                </c:pt>
                <c:pt idx="5">
                  <c:v>3.7999999999999999E-2</c:v>
                </c:pt>
                <c:pt idx="6">
                  <c:v>2.5000000000000001E-2</c:v>
                </c:pt>
              </c:numCache>
            </c:numRef>
          </c:val>
          <c:extLst>
            <c:ext xmlns:c16="http://schemas.microsoft.com/office/drawing/2014/chart" uri="{C3380CC4-5D6E-409C-BE32-E72D297353CC}">
              <c16:uniqueId val="{00000000-7778-458B-A423-DC5E7AE6FB69}"/>
            </c:ext>
          </c:extLst>
        </c:ser>
        <c:dLbls>
          <c:showLegendKey val="0"/>
          <c:showVal val="0"/>
          <c:showCatName val="0"/>
          <c:showSerName val="0"/>
          <c:showPercent val="0"/>
          <c:showBubbleSize val="0"/>
        </c:dLbls>
        <c:gapWidth val="182"/>
        <c:axId val="1622170784"/>
        <c:axId val="1622173184"/>
      </c:barChart>
      <c:catAx>
        <c:axId val="1622170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173184"/>
        <c:crosses val="autoZero"/>
        <c:auto val="1"/>
        <c:lblAlgn val="ctr"/>
        <c:lblOffset val="100"/>
        <c:noMultiLvlLbl val="0"/>
      </c:catAx>
      <c:valAx>
        <c:axId val="1622173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r>
                  <a:rPr lang="en-GB" sz="1200" noProof="0" dirty="0"/>
                  <a:t>%</a:t>
                </a:r>
                <a:r>
                  <a:rPr lang="en-GB" sz="1200" baseline="0" noProof="0" dirty="0"/>
                  <a:t> workers</a:t>
                </a:r>
                <a:endParaRPr lang="en-GB" sz="1200" noProof="0" dirty="0"/>
              </a:p>
            </c:rich>
          </c:tx>
          <c:layout>
            <c:manualLayout>
              <c:xMode val="edge"/>
              <c:yMode val="edge"/>
              <c:x val="0.51739863220704085"/>
              <c:y val="0.83535344038792836"/>
            </c:manualLayout>
          </c:layout>
          <c:overlay val="0"/>
          <c:spPr>
            <a:noFill/>
            <a:ln>
              <a:noFill/>
            </a:ln>
            <a:effectLst/>
          </c:spPr>
          <c:txPr>
            <a:bodyPr rot="0" spcFirstLastPara="1" vertOverflow="ellipsis" vert="horz" wrap="square" anchor="ctr" anchorCtr="1"/>
            <a:lstStyle/>
            <a:p>
              <a:pPr>
                <a:defRPr lang="en-GB" sz="1200" b="0" i="0" u="none" strike="noStrike" kern="1200" baseline="0" noProof="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170784"/>
        <c:crosses val="autoZero"/>
        <c:crossBetween val="between"/>
      </c:valAx>
      <c:spPr>
        <a:noFill/>
        <a:ln>
          <a:noFill/>
        </a:ln>
        <a:effectLst/>
      </c:spPr>
    </c:plotArea>
    <c:legend>
      <c:legendPos val="b"/>
      <c:layout>
        <c:manualLayout>
          <c:xMode val="edge"/>
          <c:yMode val="edge"/>
          <c:x val="8.1161090262340571E-2"/>
          <c:y val="0.89166820049497408"/>
          <c:w val="0.83452354851427524"/>
          <c:h val="0.1083317995050258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FF0E99-9529-34AE-E70E-A3A2E3D15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27F6BA0-BBBE-5BAE-FB84-72A821A080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5258C-24CA-4BC0-8856-06F6679869A3}" type="datetimeFigureOut">
              <a:rPr lang="en-GB" smtClean="0"/>
              <a:t>02/12/2024</a:t>
            </a:fld>
            <a:endParaRPr lang="en-GB" dirty="0"/>
          </a:p>
        </p:txBody>
      </p:sp>
      <p:sp>
        <p:nvSpPr>
          <p:cNvPr id="4" name="Footer Placeholder 3">
            <a:extLst>
              <a:ext uri="{FF2B5EF4-FFF2-40B4-BE49-F238E27FC236}">
                <a16:creationId xmlns:a16="http://schemas.microsoft.com/office/drawing/2014/main" id="{AE4B27FD-D0C0-5479-72A3-D347911E29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9F8BE40-97F5-8236-0C04-88F7A6AD2A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0F3EB7-7069-43BA-B523-CDFB56E9B5AB}" type="slidenum">
              <a:rPr lang="en-GB" smtClean="0"/>
              <a:t>‹#›</a:t>
            </a:fld>
            <a:endParaRPr lang="en-GB" dirty="0"/>
          </a:p>
        </p:txBody>
      </p:sp>
    </p:spTree>
    <p:extLst>
      <p:ext uri="{BB962C8B-B14F-4D97-AF65-F5344CB8AC3E}">
        <p14:creationId xmlns:p14="http://schemas.microsoft.com/office/powerpoint/2010/main" val="3238033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330BC-6BF5-4AB2-A6B5-3C18A327BCC5}" type="datetimeFigureOut">
              <a:rPr lang="en-GB" smtClean="0"/>
              <a:t>02/12/2024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CECD2-1E80-40A1-ADC0-D8807E847177}" type="slidenum">
              <a:rPr lang="en-GB" smtClean="0"/>
              <a:t>‹#›</a:t>
            </a:fld>
            <a:endParaRPr lang="en-GB" dirty="0"/>
          </a:p>
        </p:txBody>
      </p:sp>
    </p:spTree>
    <p:extLst>
      <p:ext uri="{BB962C8B-B14F-4D97-AF65-F5344CB8AC3E}">
        <p14:creationId xmlns:p14="http://schemas.microsoft.com/office/powerpoint/2010/main" val="13142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CECD2-1E80-40A1-ADC0-D8807E847177}" type="slidenum">
              <a:rPr lang="en-GB" smtClean="0"/>
              <a:t>1</a:t>
            </a:fld>
            <a:endParaRPr lang="en-GB" dirty="0"/>
          </a:p>
        </p:txBody>
      </p:sp>
    </p:spTree>
    <p:extLst>
      <p:ext uri="{BB962C8B-B14F-4D97-AF65-F5344CB8AC3E}">
        <p14:creationId xmlns:p14="http://schemas.microsoft.com/office/powerpoint/2010/main" val="259424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CECD2-1E80-40A1-ADC0-D8807E847177}" type="slidenum">
              <a:rPr lang="en-GB" smtClean="0"/>
              <a:t>10</a:t>
            </a:fld>
            <a:endParaRPr lang="en-GB" dirty="0"/>
          </a:p>
        </p:txBody>
      </p:sp>
    </p:spTree>
    <p:extLst>
      <p:ext uri="{BB962C8B-B14F-4D97-AF65-F5344CB8AC3E}">
        <p14:creationId xmlns:p14="http://schemas.microsoft.com/office/powerpoint/2010/main" val="292282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93B9D-FD24-4575-A3D4-2492157C7262}" type="slidenum">
              <a:rPr lang="en-GB" smtClean="0"/>
              <a:t>11</a:t>
            </a:fld>
            <a:endParaRPr lang="en-GB" dirty="0"/>
          </a:p>
        </p:txBody>
      </p:sp>
    </p:spTree>
    <p:extLst>
      <p:ext uri="{BB962C8B-B14F-4D97-AF65-F5344CB8AC3E}">
        <p14:creationId xmlns:p14="http://schemas.microsoft.com/office/powerpoint/2010/main" val="363922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93B9D-FD24-4575-A3D4-2492157C7262}" type="slidenum">
              <a:rPr lang="en-GB" smtClean="0"/>
              <a:t>12</a:t>
            </a:fld>
            <a:endParaRPr lang="en-GB" dirty="0"/>
          </a:p>
        </p:txBody>
      </p:sp>
    </p:spTree>
    <p:extLst>
      <p:ext uri="{BB962C8B-B14F-4D97-AF65-F5344CB8AC3E}">
        <p14:creationId xmlns:p14="http://schemas.microsoft.com/office/powerpoint/2010/main" val="114074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93B9D-FD24-4575-A3D4-2492157C7262}" type="slidenum">
              <a:rPr lang="en-GB" smtClean="0"/>
              <a:t>13</a:t>
            </a:fld>
            <a:endParaRPr lang="en-GB" dirty="0"/>
          </a:p>
        </p:txBody>
      </p:sp>
    </p:spTree>
    <p:extLst>
      <p:ext uri="{BB962C8B-B14F-4D97-AF65-F5344CB8AC3E}">
        <p14:creationId xmlns:p14="http://schemas.microsoft.com/office/powerpoint/2010/main" val="190368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93B9D-FD24-4575-A3D4-2492157C7262}" type="slidenum">
              <a:rPr lang="en-GB" smtClean="0"/>
              <a:t>14</a:t>
            </a:fld>
            <a:endParaRPr lang="en-GB" dirty="0"/>
          </a:p>
        </p:txBody>
      </p:sp>
    </p:spTree>
    <p:extLst>
      <p:ext uri="{BB962C8B-B14F-4D97-AF65-F5344CB8AC3E}">
        <p14:creationId xmlns:p14="http://schemas.microsoft.com/office/powerpoint/2010/main" val="228275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2CC50-CB1E-7249-0BD4-37D10CF32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A5AAA-8CB7-6B65-95E5-049E84034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4B369-E7FC-4788-A42E-35238E95CC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8FC915-AC3D-D8F8-2D33-41A8A694D7E2}"/>
              </a:ext>
            </a:extLst>
          </p:cNvPr>
          <p:cNvSpPr>
            <a:spLocks noGrp="1"/>
          </p:cNvSpPr>
          <p:nvPr>
            <p:ph type="sldNum" sz="quarter" idx="5"/>
          </p:nvPr>
        </p:nvSpPr>
        <p:spPr/>
        <p:txBody>
          <a:bodyPr/>
          <a:lstStyle/>
          <a:p>
            <a:fld id="{9BA93B9D-FD24-4575-A3D4-2492157C7262}" type="slidenum">
              <a:rPr lang="en-GB" smtClean="0"/>
              <a:t>15</a:t>
            </a:fld>
            <a:endParaRPr lang="en-GB" dirty="0"/>
          </a:p>
        </p:txBody>
      </p:sp>
    </p:spTree>
    <p:extLst>
      <p:ext uri="{BB962C8B-B14F-4D97-AF65-F5344CB8AC3E}">
        <p14:creationId xmlns:p14="http://schemas.microsoft.com/office/powerpoint/2010/main" val="172619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D723D-9B68-FB8A-03AA-2CCE08384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64F39-FEA8-BF04-3DDE-8711A1C25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7A09B-0CC6-A551-EE2A-3BA7D9E0B4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6F13A0-3969-1947-3F98-6C0F5029AB99}"/>
              </a:ext>
            </a:extLst>
          </p:cNvPr>
          <p:cNvSpPr>
            <a:spLocks noGrp="1"/>
          </p:cNvSpPr>
          <p:nvPr>
            <p:ph type="sldNum" sz="quarter" idx="5"/>
          </p:nvPr>
        </p:nvSpPr>
        <p:spPr/>
        <p:txBody>
          <a:bodyPr/>
          <a:lstStyle/>
          <a:p>
            <a:fld id="{9BA93B9D-FD24-4575-A3D4-2492157C7262}" type="slidenum">
              <a:rPr lang="en-GB" smtClean="0"/>
              <a:t>16</a:t>
            </a:fld>
            <a:endParaRPr lang="en-GB" dirty="0"/>
          </a:p>
        </p:txBody>
      </p:sp>
    </p:spTree>
    <p:extLst>
      <p:ext uri="{BB962C8B-B14F-4D97-AF65-F5344CB8AC3E}">
        <p14:creationId xmlns:p14="http://schemas.microsoft.com/office/powerpoint/2010/main" val="2738420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i="0" dirty="0"/>
              <a:t>How to read</a:t>
            </a:r>
            <a:r>
              <a:rPr lang="en-US" sz="1200" b="0" i="0" dirty="0"/>
              <a:t>: 63% of the workers exposed to solar UVR were working outside during the day in the open. </a:t>
            </a:r>
            <a:r>
              <a:rPr lang="en-US" sz="1200" dirty="0"/>
              <a:t>16.5% of them were assessed to be exposed at a low level.</a:t>
            </a:r>
            <a:br>
              <a:rPr lang="en-US" sz="1200" dirty="0"/>
            </a:br>
            <a:r>
              <a:rPr lang="en-GB" sz="1200" i="0" dirty="0">
                <a:latin typeface="Palatino"/>
              </a:rPr>
              <a:t>Levels of exposure (low, medium and high) add to 100% (the total of workers exposed at any level)</a:t>
            </a:r>
          </a:p>
          <a:p>
            <a:pPr indent="0" algn="l" defTabSz="342900">
              <a:buNone/>
            </a:pPr>
            <a:endParaRPr lang="es-ES" dirty="0"/>
          </a:p>
        </p:txBody>
      </p:sp>
      <p:sp>
        <p:nvSpPr>
          <p:cNvPr id="4" name="Slide Number Placeholder 3"/>
          <p:cNvSpPr>
            <a:spLocks noGrp="1"/>
          </p:cNvSpPr>
          <p:nvPr>
            <p:ph type="sldNum" sz="quarter" idx="5"/>
          </p:nvPr>
        </p:nvSpPr>
        <p:spPr/>
        <p:txBody>
          <a:bodyPr/>
          <a:lstStyle/>
          <a:p>
            <a:fld id="{711728D4-626C-4779-8596-D6D4B6AF5FA6}" type="slidenum">
              <a:rPr lang="es-ES" smtClean="0"/>
              <a:t>17</a:t>
            </a:fld>
            <a:endParaRPr lang="es-ES" dirty="0"/>
          </a:p>
        </p:txBody>
      </p:sp>
    </p:spTree>
    <p:extLst>
      <p:ext uri="{BB962C8B-B14F-4D97-AF65-F5344CB8AC3E}">
        <p14:creationId xmlns:p14="http://schemas.microsoft.com/office/powerpoint/2010/main" val="2264209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SimSun" panose="02010600030101010101" pitchFamily="2" charset="-122"/>
                <a:cs typeface="Times New Roman" panose="02020603050405020304" pitchFamily="18" charset="0"/>
              </a:rPr>
              <a:t>How to read</a:t>
            </a:r>
            <a:r>
              <a:rPr lang="en-US" sz="1200" dirty="0">
                <a:latin typeface="Arial" panose="020B0604020202020204" pitchFamily="34" charset="0"/>
                <a:ea typeface="SimSun" panose="02010600030101010101" pitchFamily="2" charset="-122"/>
                <a:cs typeface="Times New Roman" panose="02020603050405020304" pitchFamily="18" charset="0"/>
              </a:rPr>
              <a:t>: </a:t>
            </a:r>
            <a:r>
              <a:rPr lang="en-US" sz="1200" b="0" i="0" dirty="0"/>
              <a:t>21.6% of the workers exposed to solar UVR and working outside during the day in the open reported wearing sunglasses.</a:t>
            </a:r>
          </a:p>
          <a:p>
            <a:endParaRPr lang="es-ES" dirty="0"/>
          </a:p>
        </p:txBody>
      </p:sp>
      <p:sp>
        <p:nvSpPr>
          <p:cNvPr id="4" name="Slide Number Placeholder 3"/>
          <p:cNvSpPr>
            <a:spLocks noGrp="1"/>
          </p:cNvSpPr>
          <p:nvPr>
            <p:ph type="sldNum" sz="quarter" idx="5"/>
          </p:nvPr>
        </p:nvSpPr>
        <p:spPr/>
        <p:txBody>
          <a:bodyPr/>
          <a:lstStyle/>
          <a:p>
            <a:fld id="{711728D4-626C-4779-8596-D6D4B6AF5FA6}" type="slidenum">
              <a:rPr lang="es-ES" smtClean="0"/>
              <a:t>18</a:t>
            </a:fld>
            <a:endParaRPr lang="es-ES" dirty="0"/>
          </a:p>
        </p:txBody>
      </p:sp>
    </p:spTree>
    <p:extLst>
      <p:ext uri="{BB962C8B-B14F-4D97-AF65-F5344CB8AC3E}">
        <p14:creationId xmlns:p14="http://schemas.microsoft.com/office/powerpoint/2010/main" val="259276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How to read</a:t>
            </a:r>
            <a:r>
              <a:rPr lang="en-US" b="0" u="none" dirty="0"/>
              <a:t>: </a:t>
            </a:r>
            <a:r>
              <a:rPr lang="en-US" b="0" dirty="0"/>
              <a:t>26.5% of the workers exposed to RCS were driving in a construction site, a mine or a quarry in the last working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Palatino"/>
              </a:rPr>
              <a:t>Levels of exposure (low, medium and high) add to 100% (the total of workers exposed at any level)</a:t>
            </a:r>
          </a:p>
          <a:p>
            <a:endParaRPr lang="en-GB" dirty="0"/>
          </a:p>
        </p:txBody>
      </p:sp>
      <p:sp>
        <p:nvSpPr>
          <p:cNvPr id="4" name="Slide Number Placeholder 3"/>
          <p:cNvSpPr>
            <a:spLocks noGrp="1"/>
          </p:cNvSpPr>
          <p:nvPr>
            <p:ph type="sldNum" sz="quarter" idx="5"/>
          </p:nvPr>
        </p:nvSpPr>
        <p:spPr/>
        <p:txBody>
          <a:bodyPr/>
          <a:lstStyle/>
          <a:p>
            <a:fld id="{494CECD2-1E80-40A1-ADC0-D8807E847177}" type="slidenum">
              <a:rPr lang="en-GB" smtClean="0"/>
              <a:t>19</a:t>
            </a:fld>
            <a:endParaRPr lang="en-GB" dirty="0"/>
          </a:p>
        </p:txBody>
      </p:sp>
    </p:spTree>
    <p:extLst>
      <p:ext uri="{BB962C8B-B14F-4D97-AF65-F5344CB8AC3E}">
        <p14:creationId xmlns:p14="http://schemas.microsoft.com/office/powerpoint/2010/main" val="135850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40450" cy="3454400"/>
          </a:xfrm>
        </p:spPr>
      </p:sp>
      <p:sp>
        <p:nvSpPr>
          <p:cNvPr id="4" name="Slide Number Placeholder 3"/>
          <p:cNvSpPr>
            <a:spLocks noGrp="1"/>
          </p:cNvSpPr>
          <p:nvPr>
            <p:ph type="sldNum" sz="quarter" idx="10"/>
          </p:nvPr>
        </p:nvSpPr>
        <p:spPr/>
        <p:txBody>
          <a:bodyPr/>
          <a:lstStyle/>
          <a:p>
            <a:pPr defTabSz="990752">
              <a:defRPr/>
            </a:pPr>
            <a:fld id="{64F7231C-D952-4C2A-962F-DE7F3C4C6440}" type="slidenum">
              <a:rPr lang="en-GB">
                <a:solidFill>
                  <a:prstClr val="black"/>
                </a:solidFill>
                <a:latin typeface="Calibri"/>
              </a:rPr>
              <a:pPr defTabSz="990752">
                <a:defRPr/>
              </a:pPr>
              <a:t>2</a:t>
            </a:fld>
            <a:endParaRPr lang="en-GB" dirty="0">
              <a:solidFill>
                <a:prstClr val="black"/>
              </a:solidFill>
              <a:latin typeface="Calibri"/>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069337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ea typeface="SimSun" panose="02010600030101010101" pitchFamily="2" charset="-122"/>
                <a:cs typeface="Times New Roman" panose="02020603050405020304" pitchFamily="18" charset="0"/>
              </a:rPr>
              <a:t>How to read</a:t>
            </a:r>
            <a:r>
              <a:rPr lang="en-US" sz="1200">
                <a:latin typeface="Arial" panose="020B0604020202020204" pitchFamily="34" charset="0"/>
                <a:ea typeface="SimSun" panose="02010600030101010101" pitchFamily="2" charset="-122"/>
                <a:cs typeface="Times New Roman" panose="02020603050405020304" pitchFamily="18" charset="0"/>
              </a:rPr>
              <a:t>: </a:t>
            </a:r>
            <a:r>
              <a:rPr lang="en-US" sz="1200" b="0" i="0"/>
              <a:t>30% of the workers exposed to RCS and working with dust in their working site reported using water spray or water suppression to reduce the amount of dust.</a:t>
            </a:r>
          </a:p>
        </p:txBody>
      </p:sp>
      <p:sp>
        <p:nvSpPr>
          <p:cNvPr id="4" name="Slide Number Placeholder 3"/>
          <p:cNvSpPr>
            <a:spLocks noGrp="1"/>
          </p:cNvSpPr>
          <p:nvPr>
            <p:ph type="sldNum" sz="quarter" idx="5"/>
          </p:nvPr>
        </p:nvSpPr>
        <p:spPr/>
        <p:txBody>
          <a:bodyPr/>
          <a:lstStyle/>
          <a:p>
            <a:fld id="{494CECD2-1E80-40A1-ADC0-D8807E847177}" type="slidenum">
              <a:rPr lang="en-GB" smtClean="0"/>
              <a:t>20</a:t>
            </a:fld>
            <a:endParaRPr lang="en-GB" dirty="0"/>
          </a:p>
        </p:txBody>
      </p:sp>
    </p:spTree>
    <p:extLst>
      <p:ext uri="{BB962C8B-B14F-4D97-AF65-F5344CB8AC3E}">
        <p14:creationId xmlns:p14="http://schemas.microsoft.com/office/powerpoint/2010/main" val="288087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Quality information for both prevention and policy making purposes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A51E04-9E3B-4D00-9BAB-06FFA5CA890F}" type="slidenum">
              <a:rPr lang="en-GB" smtClean="0"/>
              <a:t>21</a:t>
            </a:fld>
            <a:endParaRPr lang="en-GB" dirty="0"/>
          </a:p>
        </p:txBody>
      </p:sp>
    </p:spTree>
    <p:extLst>
      <p:ext uri="{BB962C8B-B14F-4D97-AF65-F5344CB8AC3E}">
        <p14:creationId xmlns:p14="http://schemas.microsoft.com/office/powerpoint/2010/main" val="2103817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CECD2-1E80-40A1-ADC0-D8807E847177}" type="slidenum">
              <a:rPr lang="en-GB" smtClean="0"/>
              <a:t>22</a:t>
            </a:fld>
            <a:endParaRPr lang="en-GB" dirty="0"/>
          </a:p>
        </p:txBody>
      </p:sp>
    </p:spTree>
    <p:extLst>
      <p:ext uri="{BB962C8B-B14F-4D97-AF65-F5344CB8AC3E}">
        <p14:creationId xmlns:p14="http://schemas.microsoft.com/office/powerpoint/2010/main" val="399028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a:prstGeom prst="rect">
            <a:avLst/>
          </a:prstGeom>
        </p:spPr>
      </p:sp>
      <p:sp>
        <p:nvSpPr>
          <p:cNvPr id="3" name="Notes Placeholder 2"/>
          <p:cNvSpPr>
            <a:spLocks noGrp="1"/>
          </p:cNvSpPr>
          <p:nvPr>
            <p:ph type="body" idx="1"/>
          </p:nvPr>
        </p:nvSpPr>
        <p:spPr>
          <a:xfrm>
            <a:off x="695942" y="3635895"/>
            <a:ext cx="5486400" cy="5049317"/>
          </a:xfrm>
          <a:prstGeom prst="rect">
            <a:avLst/>
          </a:prstGeom>
        </p:spPr>
        <p:txBody>
          <a:bodyPr/>
          <a:lstStyle/>
          <a:p>
            <a:endParaRPr lang="en-GB" sz="14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90D5FE7-D373-49E6-B29F-598C20B33914}" type="slidenum">
              <a:rPr lang="en-GB" smtClean="0"/>
              <a:t>3</a:t>
            </a:fld>
            <a:endParaRPr lang="en-GB" dirty="0"/>
          </a:p>
        </p:txBody>
      </p:sp>
    </p:spTree>
    <p:extLst>
      <p:ext uri="{BB962C8B-B14F-4D97-AF65-F5344CB8AC3E}">
        <p14:creationId xmlns:p14="http://schemas.microsoft.com/office/powerpoint/2010/main" val="407928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7AE1D2-BEB2-4301-80E3-8058310F4D6C}" type="slidenum">
              <a:rPr lang="en-GB" smtClean="0"/>
              <a:t>4</a:t>
            </a:fld>
            <a:endParaRPr lang="en-GB" dirty="0"/>
          </a:p>
        </p:txBody>
      </p:sp>
    </p:spTree>
    <p:extLst>
      <p:ext uri="{BB962C8B-B14F-4D97-AF65-F5344CB8AC3E}">
        <p14:creationId xmlns:p14="http://schemas.microsoft.com/office/powerpoint/2010/main" val="344649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BE60F4-0B1D-421F-8CFE-3320270A065A}" type="slidenum">
              <a:rPr lang="en-GB" smtClean="0"/>
              <a:t>5</a:t>
            </a:fld>
            <a:endParaRPr lang="en-GB" dirty="0"/>
          </a:p>
        </p:txBody>
      </p:sp>
    </p:spTree>
    <p:extLst>
      <p:ext uri="{BB962C8B-B14F-4D97-AF65-F5344CB8AC3E}">
        <p14:creationId xmlns:p14="http://schemas.microsoft.com/office/powerpoint/2010/main" val="22759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10B4BADD-D45B-4B1F-AA9D-F09271BC114D}" type="slidenum">
              <a:rPr lang="en-GB" smtClean="0"/>
              <a:t>6</a:t>
            </a:fld>
            <a:endParaRPr lang="en-GB" dirty="0"/>
          </a:p>
        </p:txBody>
      </p:sp>
    </p:spTree>
    <p:extLst>
      <p:ext uri="{BB962C8B-B14F-4D97-AF65-F5344CB8AC3E}">
        <p14:creationId xmlns:p14="http://schemas.microsoft.com/office/powerpoint/2010/main" val="216298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B4BADD-D45B-4B1F-AA9D-F09271BC114D}" type="slidenum">
              <a:rPr lang="en-GB" smtClean="0"/>
              <a:t>7</a:t>
            </a:fld>
            <a:endParaRPr lang="en-GB" dirty="0"/>
          </a:p>
        </p:txBody>
      </p:sp>
    </p:spTree>
    <p:extLst>
      <p:ext uri="{BB962C8B-B14F-4D97-AF65-F5344CB8AC3E}">
        <p14:creationId xmlns:p14="http://schemas.microsoft.com/office/powerpoint/2010/main" val="142999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B4BADD-D45B-4B1F-AA9D-F09271BC114D}" type="slidenum">
              <a:rPr lang="en-GB" smtClean="0"/>
              <a:t>8</a:t>
            </a:fld>
            <a:endParaRPr lang="en-GB" dirty="0"/>
          </a:p>
        </p:txBody>
      </p:sp>
    </p:spTree>
    <p:extLst>
      <p:ext uri="{BB962C8B-B14F-4D97-AF65-F5344CB8AC3E}">
        <p14:creationId xmlns:p14="http://schemas.microsoft.com/office/powerpoint/2010/main" val="154225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B4BADD-D45B-4B1F-AA9D-F09271BC114D}" type="slidenum">
              <a:rPr lang="en-GB" smtClean="0"/>
              <a:t>9</a:t>
            </a:fld>
            <a:endParaRPr lang="en-GB" dirty="0"/>
          </a:p>
        </p:txBody>
      </p:sp>
    </p:spTree>
    <p:extLst>
      <p:ext uri="{BB962C8B-B14F-4D97-AF65-F5344CB8AC3E}">
        <p14:creationId xmlns:p14="http://schemas.microsoft.com/office/powerpoint/2010/main" val="9042932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file://localhost/Volumes/XRAID/Equipo%20Rojo/EU-OSHA/18-0115%20PPT%20templates%20update/PNG/imagen-portada-RESEARCH-1.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descr="/Volumes/XRAID/Equipo Rojo/EU-OSHA/18-0115 PPT templates update/PNG/imagen-portada-RESEARCH-1.png"/>
          <p:cNvPicPr>
            <a:picLocks/>
          </p:cNvPicPr>
          <p:nvPr/>
        </p:nvPicPr>
        <p:blipFill>
          <a:blip r:embed="rId6" r:link="rId7">
            <a:extLst>
              <a:ext uri="{28A0092B-C50C-407E-A947-70E740481C1C}">
                <a14:useLocalDpi xmlns:a14="http://schemas.microsoft.com/office/drawing/2010/main" val="0"/>
              </a:ext>
            </a:extLst>
          </a:blip>
          <a:stretch>
            <a:fillRect/>
          </a:stretch>
        </p:blipFill>
        <p:spPr>
          <a:xfrm>
            <a:off x="0" y="0"/>
            <a:ext cx="9144000"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33237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D3ACD-1988-45B5-B99E-B628ACF905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54" y="0"/>
            <a:ext cx="9130474" cy="5143500"/>
          </a:xfrm>
          <a:prstGeom prst="rect">
            <a:avLst/>
          </a:prstGeom>
        </p:spPr>
      </p:pic>
      <p:sp>
        <p:nvSpPr>
          <p:cNvPr id="4" name="TextBox 3">
            <a:extLst>
              <a:ext uri="{FF2B5EF4-FFF2-40B4-BE49-F238E27FC236}">
                <a16:creationId xmlns:a16="http://schemas.microsoft.com/office/drawing/2014/main" id="{4053E5F9-769F-4724-A14F-0A8FF262142C}"/>
              </a:ext>
            </a:extLst>
          </p:cNvPr>
          <p:cNvSpPr txBox="1"/>
          <p:nvPr userDrawn="1"/>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B9842893-2903-44D3-9BAF-2AEC21F364A9}"/>
              </a:ext>
            </a:extLst>
          </p:cNvPr>
          <p:cNvSpPr txBox="1"/>
          <p:nvPr userDrawn="1"/>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752E714B-9A10-4C9E-BCC6-84FA7092988A}"/>
              </a:ext>
            </a:extLst>
          </p:cNvPr>
          <p:cNvSpPr txBox="1"/>
          <p:nvPr userDrawn="1"/>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86D01CC2-3DBB-4D08-9580-AC37FCEF7CBE}"/>
              </a:ext>
            </a:extLst>
          </p:cNvPr>
          <p:cNvSpPr txBox="1"/>
          <p:nvPr userDrawn="1"/>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14258FC6-CC7F-4F82-A9E1-0608FBFCD56F}"/>
              </a:ext>
            </a:extLst>
          </p:cNvPr>
          <p:cNvSpPr txBox="1"/>
          <p:nvPr userDrawn="1"/>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E0B0BF0C-1C43-40C6-8D79-A79F4C7DC847}"/>
              </a:ext>
            </a:extLst>
          </p:cNvPr>
          <p:cNvSpPr txBox="1"/>
          <p:nvPr userDrawn="1"/>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33906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0C08-1D13-F181-4705-69373AFD7455}"/>
              </a:ext>
            </a:extLst>
          </p:cNvPr>
          <p:cNvSpPr>
            <a:spLocks noGrp="1"/>
          </p:cNvSpPr>
          <p:nvPr>
            <p:ph type="title"/>
          </p:nvPr>
        </p:nvSpPr>
        <p:spPr/>
        <p:txBody>
          <a:bodyPr/>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A333181F-493E-7A4E-18F2-E49551E109BB}"/>
              </a:ext>
            </a:extLst>
          </p:cNvPr>
          <p:cNvSpPr txBox="1">
            <a:spLocks/>
          </p:cNvSpPr>
          <p:nvPr userDrawn="1"/>
        </p:nvSpPr>
        <p:spPr>
          <a:xfrm>
            <a:off x="450000" y="837000"/>
            <a:ext cx="7560000" cy="3645000"/>
          </a:xfrm>
          <a:prstGeom prst="rect">
            <a:avLst/>
          </a:prstGeom>
        </p:spPr>
        <p:txBody>
          <a:bodyPr vert="horz" lIns="91440" tIns="45720" rIns="91440" bIns="45720" rtlCol="0" anchor="t" anchorCtr="0">
            <a:normAutofit fontScale="40000" lnSpcReduction="20000"/>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4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20000"/>
              </a:lnSpc>
              <a:spcBef>
                <a:spcPts val="450"/>
              </a:spcBef>
              <a:spcAft>
                <a:spcPts val="0"/>
              </a:spcAft>
              <a:buClr>
                <a:srgbClr val="003399"/>
              </a:buClr>
              <a:buSzTx/>
              <a:buFont typeface="Wingdings" pitchFamily="2" charset="2"/>
              <a:buNone/>
              <a:tabLst/>
              <a:defRPr/>
            </a:pPr>
            <a:r>
              <a:rPr kumimoji="0" lang="en-US" sz="4500" b="1" i="0" u="none" strike="noStrike" kern="1200" cap="none" spc="0" normalizeH="0" baseline="0" noProof="0" dirty="0">
                <a:ln>
                  <a:noFill/>
                </a:ln>
                <a:solidFill>
                  <a:srgbClr val="003399"/>
                </a:solidFill>
                <a:effectLst/>
                <a:uLnTx/>
                <a:uFillTx/>
                <a:latin typeface="Arial"/>
                <a:ea typeface="+mn-ea"/>
                <a:cs typeface="+mn-cs"/>
              </a:rPr>
              <a:t>Author:</a:t>
            </a:r>
          </a:p>
          <a:p>
            <a:pPr marL="0" marR="0" lvl="0" indent="0" algn="l" defTabSz="342900" rtl="0" eaLnBrk="1" fontAlgn="auto" latinLnBrk="0" hangingPunct="1">
              <a:lnSpc>
                <a:spcPct val="120000"/>
              </a:lnSpc>
              <a:spcBef>
                <a:spcPts val="450"/>
              </a:spcBef>
              <a:spcAft>
                <a:spcPts val="0"/>
              </a:spcAft>
              <a:buClr>
                <a:srgbClr val="003399"/>
              </a:buClr>
              <a:buSzTx/>
              <a:buFont typeface="Wingdings" pitchFamily="2" charset="2"/>
              <a:buNone/>
              <a:tabLst/>
              <a:defRPr/>
            </a:pPr>
            <a:r>
              <a:rPr kumimoji="0" lang="en-US" sz="4500" b="1" i="0" u="none" strike="noStrike" kern="1200" cap="none" spc="0" normalizeH="0" baseline="0" noProof="0" dirty="0">
                <a:ln>
                  <a:noFill/>
                </a:ln>
                <a:solidFill>
                  <a:srgbClr val="003399"/>
                </a:solidFill>
                <a:effectLst/>
                <a:uLnTx/>
                <a:uFillTx/>
                <a:latin typeface="Arial"/>
                <a:ea typeface="+mn-ea"/>
                <a:cs typeface="+mn-cs"/>
              </a:rPr>
              <a:t>Project management:                                     (EU-OSHA)</a:t>
            </a:r>
          </a:p>
          <a:p>
            <a:pPr marL="0" marR="0" lvl="0" indent="0" algn="l" defTabSz="342900" rtl="0" eaLnBrk="1" fontAlgn="auto" latinLnBrk="0" hangingPunct="1">
              <a:lnSpc>
                <a:spcPct val="120000"/>
              </a:lnSpc>
              <a:spcBef>
                <a:spcPts val="450"/>
              </a:spcBef>
              <a:spcAft>
                <a:spcPts val="0"/>
              </a:spcAft>
              <a:buClr>
                <a:srgbClr val="003399"/>
              </a:buClr>
              <a:buSzTx/>
              <a:buFont typeface="Wingdings" pitchFamily="2" charset="2"/>
              <a:buNone/>
              <a:tabLst/>
              <a:defRPr/>
            </a:pPr>
            <a:r>
              <a:rPr kumimoji="0" lang="en-US" sz="4500" b="1" i="0" u="none" strike="noStrike" kern="1200" cap="none" spc="0" normalizeH="0" baseline="0" noProof="0" dirty="0">
                <a:ln>
                  <a:noFill/>
                </a:ln>
                <a:solidFill>
                  <a:srgbClr val="003399"/>
                </a:solidFill>
                <a:effectLst/>
                <a:uLnTx/>
                <a:uFillTx/>
                <a:latin typeface="Arial"/>
                <a:ea typeface="+mn-ea"/>
                <a:cs typeface="+mn-cs"/>
              </a:rPr>
              <a:t>Neither the European Agency for Safety and Health at Work nor any person acting on behalf of the agency is responsible for the use that might be made of the following information.</a:t>
            </a:r>
          </a:p>
          <a:p>
            <a:pPr marL="0" marR="0" lvl="0" indent="0" algn="l" defTabSz="342900" rtl="0" eaLnBrk="1" fontAlgn="auto" latinLnBrk="0" hangingPunct="1">
              <a:lnSpc>
                <a:spcPct val="120000"/>
              </a:lnSpc>
              <a:spcBef>
                <a:spcPts val="450"/>
              </a:spcBef>
              <a:spcAft>
                <a:spcPts val="0"/>
              </a:spcAft>
              <a:buClr>
                <a:srgbClr val="003399"/>
              </a:buClr>
              <a:buSzTx/>
              <a:buFont typeface="Wingdings" pitchFamily="2" charset="2"/>
              <a:buNone/>
              <a:tabLst/>
              <a:defRPr/>
            </a:pPr>
            <a:r>
              <a:rPr kumimoji="0" lang="en-US" sz="4500" b="1" i="0" u="none" strike="noStrike" kern="1200" cap="none" spc="0" normalizeH="0" baseline="0" noProof="0" dirty="0">
                <a:ln>
                  <a:noFill/>
                </a:ln>
                <a:solidFill>
                  <a:srgbClr val="003399"/>
                </a:solidFill>
                <a:effectLst/>
                <a:uLnTx/>
                <a:uFillTx/>
                <a:latin typeface="Arial"/>
                <a:ea typeface="+mn-ea"/>
                <a:cs typeface="+mn-cs"/>
              </a:rPr>
              <a:t>© European Agency for Safety and Health at Work, </a:t>
            </a:r>
          </a:p>
          <a:p>
            <a:pPr marL="0" marR="0" lvl="0" indent="0" algn="l" defTabSz="342900" rtl="0" eaLnBrk="1" fontAlgn="auto" latinLnBrk="0" hangingPunct="1">
              <a:lnSpc>
                <a:spcPct val="120000"/>
              </a:lnSpc>
              <a:spcBef>
                <a:spcPts val="450"/>
              </a:spcBef>
              <a:spcAft>
                <a:spcPts val="0"/>
              </a:spcAft>
              <a:buClr>
                <a:srgbClr val="003399"/>
              </a:buClr>
              <a:buSzTx/>
              <a:buFont typeface="Wingdings" pitchFamily="2" charset="2"/>
              <a:buNone/>
              <a:tabLst/>
              <a:defRPr/>
            </a:pPr>
            <a:r>
              <a:rPr kumimoji="0" lang="en-US" sz="4500" b="1" i="0" u="none" strike="noStrike" kern="1200" cap="none" spc="0" normalizeH="0" baseline="0" noProof="0" dirty="0">
                <a:ln>
                  <a:noFill/>
                </a:ln>
                <a:solidFill>
                  <a:srgbClr val="003399"/>
                </a:solidFill>
                <a:effectLst/>
                <a:uLnTx/>
                <a:uFillTx/>
                <a:latin typeface="Arial"/>
                <a:ea typeface="+mn-ea"/>
                <a:cs typeface="+mn-cs"/>
              </a:rPr>
              <a:t>Reproduction is authorised provided the source is acknowledged.</a:t>
            </a:r>
          </a:p>
          <a:p>
            <a:pPr marL="0" marR="0" lvl="0" indent="0" algn="l" defTabSz="342900" rtl="0" eaLnBrk="1" fontAlgn="auto" latinLnBrk="0" hangingPunct="1">
              <a:lnSpc>
                <a:spcPct val="120000"/>
              </a:lnSpc>
              <a:spcBef>
                <a:spcPts val="450"/>
              </a:spcBef>
              <a:spcAft>
                <a:spcPts val="0"/>
              </a:spcAft>
              <a:buClr>
                <a:srgbClr val="003399"/>
              </a:buClr>
              <a:buSzTx/>
              <a:buFont typeface="Wingdings" pitchFamily="2" charset="2"/>
              <a:buNone/>
              <a:tabLst/>
              <a:defRPr/>
            </a:pPr>
            <a:r>
              <a:rPr kumimoji="0" lang="en-US" sz="4500" b="1" i="0" u="none" strike="noStrike" kern="1200" cap="none" spc="0" normalizeH="0" baseline="0" noProof="0" dirty="0">
                <a:ln>
                  <a:noFill/>
                </a:ln>
                <a:solidFill>
                  <a:srgbClr val="003399"/>
                </a:solidFill>
                <a:effectLst/>
                <a:uLnTx/>
                <a:uFillTx/>
                <a:latin typeface="Arial"/>
                <a:ea typeface="+mn-ea"/>
                <a:cs typeface="+mn-cs"/>
              </a:rPr>
              <a:t>For any use or reproduction of photos or other material that is not under the copyright of the European Agency for Safety and Health at Work, permission must be sought directly from the copyright holders.</a:t>
            </a:r>
          </a:p>
          <a:p>
            <a:pPr marL="189000" marR="0" lvl="0" indent="-189000" algn="l" defTabSz="342900" rtl="0" eaLnBrk="1" fontAlgn="auto" latinLnBrk="0" hangingPunct="1">
              <a:lnSpc>
                <a:spcPct val="100000"/>
              </a:lnSpc>
              <a:spcBef>
                <a:spcPts val="450"/>
              </a:spcBef>
              <a:spcAft>
                <a:spcPts val="0"/>
              </a:spcAft>
              <a:buClr>
                <a:srgbClr val="003399"/>
              </a:buClr>
              <a:buSzTx/>
              <a:buFont typeface="Wingdings" pitchFamily="2" charset="2"/>
              <a:buChar char="§"/>
              <a:tabLst/>
              <a:defRPr/>
            </a:pPr>
            <a:endParaRPr kumimoji="0" lang="en-GB" sz="1600" b="1" i="0" u="none" strike="noStrike" kern="1200" cap="none" spc="0" normalizeH="0" baseline="0" noProof="0" dirty="0">
              <a:ln>
                <a:noFill/>
              </a:ln>
              <a:solidFill>
                <a:srgbClr val="003399"/>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14E43108-E4FC-4CC1-124E-129630EA5B94}"/>
              </a:ext>
            </a:extLst>
          </p:cNvPr>
          <p:cNvSpPr>
            <a:spLocks noGrp="1"/>
          </p:cNvSpPr>
          <p:nvPr>
            <p:ph sz="half" idx="1" hasCustomPrompt="1"/>
          </p:nvPr>
        </p:nvSpPr>
        <p:spPr>
          <a:xfrm>
            <a:off x="1403648" y="995164"/>
            <a:ext cx="5568524" cy="222583"/>
          </a:xfrm>
        </p:spPr>
        <p:txBody>
          <a:bodyPr>
            <a:noAutofit/>
          </a:bodyPr>
          <a:lstStyle>
            <a:lvl1pPr marL="0" indent="0">
              <a:buNone/>
              <a:defRPr sz="18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Enter author</a:t>
            </a:r>
          </a:p>
        </p:txBody>
      </p:sp>
      <p:sp>
        <p:nvSpPr>
          <p:cNvPr id="5" name="Content Placeholder 2">
            <a:extLst>
              <a:ext uri="{FF2B5EF4-FFF2-40B4-BE49-F238E27FC236}">
                <a16:creationId xmlns:a16="http://schemas.microsoft.com/office/drawing/2014/main" id="{5971BE78-E9DB-67C0-3E02-A5D0467BFF7A}"/>
              </a:ext>
            </a:extLst>
          </p:cNvPr>
          <p:cNvSpPr>
            <a:spLocks noGrp="1"/>
          </p:cNvSpPr>
          <p:nvPr>
            <p:ph sz="half" idx="10" hasCustomPrompt="1"/>
          </p:nvPr>
        </p:nvSpPr>
        <p:spPr>
          <a:xfrm>
            <a:off x="6012160" y="2548208"/>
            <a:ext cx="1089386" cy="222583"/>
          </a:xfrm>
        </p:spPr>
        <p:txBody>
          <a:bodyPr>
            <a:noAutofit/>
          </a:bodyPr>
          <a:lstStyle>
            <a:lvl1pPr marL="0" indent="0">
              <a:buNone/>
              <a:defRPr sz="18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Year</a:t>
            </a:r>
          </a:p>
        </p:txBody>
      </p:sp>
      <p:sp>
        <p:nvSpPr>
          <p:cNvPr id="6" name="Content Placeholder 2">
            <a:extLst>
              <a:ext uri="{FF2B5EF4-FFF2-40B4-BE49-F238E27FC236}">
                <a16:creationId xmlns:a16="http://schemas.microsoft.com/office/drawing/2014/main" id="{E185B128-DA71-565F-04F1-DE69A837C7BD}"/>
              </a:ext>
            </a:extLst>
          </p:cNvPr>
          <p:cNvSpPr>
            <a:spLocks noGrp="1"/>
          </p:cNvSpPr>
          <p:nvPr>
            <p:ph sz="half" idx="11" hasCustomPrompt="1"/>
          </p:nvPr>
        </p:nvSpPr>
        <p:spPr>
          <a:xfrm>
            <a:off x="2892975" y="1275606"/>
            <a:ext cx="1656184" cy="222583"/>
          </a:xfrm>
        </p:spPr>
        <p:txBody>
          <a:bodyPr>
            <a:noAutofit/>
          </a:bodyPr>
          <a:lstStyle>
            <a:lvl1pPr marL="0" indent="0">
              <a:spcBef>
                <a:spcPts val="0"/>
              </a:spcBef>
              <a:buNone/>
              <a:defRPr sz="18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Enter author</a:t>
            </a:r>
          </a:p>
        </p:txBody>
      </p:sp>
    </p:spTree>
    <p:extLst>
      <p:ext uri="{BB962C8B-B14F-4D97-AF65-F5344CB8AC3E}">
        <p14:creationId xmlns:p14="http://schemas.microsoft.com/office/powerpoint/2010/main" val="2556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lvl1pPr>
              <a:defRPr sz="2400"/>
            </a:lvl1p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1pPr>
              <a:defRPr sz="1800"/>
            </a:lvl1pPr>
            <a:lvl2pPr>
              <a:defRPr sz="1800"/>
            </a:lvl2pPr>
            <a:lvl3pPr>
              <a:defRPr sz="1600"/>
            </a:lvl3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1pPr>
              <a:defRPr sz="1800"/>
            </a:lvl1pPr>
            <a:lvl2pPr>
              <a:defRPr sz="1800"/>
            </a:lvl2pPr>
            <a:lvl3pPr>
              <a:defRPr sz="1600"/>
            </a:lvl3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338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8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1pPr>
              <a:defRPr sz="1600"/>
            </a:lvl1pPr>
            <a:lvl2pPr>
              <a:defRPr sz="1600"/>
            </a:lvl2pPr>
            <a:lvl3pPr>
              <a:defRPr sz="1400"/>
            </a:lvl3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8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1pPr>
              <a:defRPr sz="1600"/>
            </a:lvl1pPr>
            <a:lvl2pPr>
              <a:defRPr sz="1400"/>
            </a:lvl2pPr>
            <a:lvl3pPr>
              <a:defRPr sz="1400"/>
            </a:lvl3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8290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a:t>Click to edit Master title style</a:t>
            </a:r>
            <a:endParaRPr lang="en-US"/>
          </a:p>
        </p:txBody>
      </p:sp>
    </p:spTree>
    <p:extLst>
      <p:ext uri="{BB962C8B-B14F-4D97-AF65-F5344CB8AC3E}">
        <p14:creationId xmlns:p14="http://schemas.microsoft.com/office/powerpoint/2010/main" val="2370349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62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24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1pPr>
              <a:defRPr sz="1800"/>
            </a:lvl1pPr>
            <a:lvl2pPr>
              <a:defRPr sz="1800"/>
            </a:lvl2pPr>
            <a:lvl3pPr>
              <a:defRPr sz="1600"/>
            </a:lvl3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27987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Click icon to add picture</a:t>
            </a:r>
            <a:endParaRPr lang="en-US" dirty="0"/>
          </a:p>
        </p:txBody>
      </p:sp>
    </p:spTree>
    <p:extLst>
      <p:ext uri="{BB962C8B-B14F-4D97-AF65-F5344CB8AC3E}">
        <p14:creationId xmlns:p14="http://schemas.microsoft.com/office/powerpoint/2010/main" val="1609611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5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5916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807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27987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807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3384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80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80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8290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8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3" name="PORTADA-RESEARCH.png" descr="/Volumes/XRAID/Equipo Rojo/EU-OSHA/18-0115 PPT templates update/PNG/PORTADA-RESEARCH.png"/>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pic>
        <p:nvPicPr>
          <p:cNvPr id="14" name="Bild 2"/>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auto">
          <a:xfrm>
            <a:off x="450000" y="4431506"/>
            <a:ext cx="863245" cy="244800"/>
          </a:xfrm>
          <a:prstGeom prst="rect">
            <a:avLst/>
          </a:prstGeom>
          <a:noFill/>
          <a:ln w="9525">
            <a:noFill/>
            <a:miter lim="800000"/>
            <a:headEnd/>
            <a:tailEnd/>
          </a:ln>
        </p:spPr>
      </p:pic>
      <p:pic>
        <p:nvPicPr>
          <p:cNvPr id="15" name="Bild 4" descr="111004_EU-OSHA_PPT_EU logo.png"/>
          <p:cNvPicPr>
            <a:picLocks noChangeAspect="1"/>
          </p:cNvPicPr>
          <p:nvPr userDrawn="1"/>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6"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Tree>
    <p:extLst>
      <p:ext uri="{BB962C8B-B14F-4D97-AF65-F5344CB8AC3E}">
        <p14:creationId xmlns:p14="http://schemas.microsoft.com/office/powerpoint/2010/main" val="160423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Digitalisation">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3926"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94877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Healthcar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32785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ES1">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152737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ES2">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3713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ES3">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169426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sychosocial Risk">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371799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file://localhost/Volumes/XRAID/Equipo%20Rojo/EU-OSHA/18-0115%20PPT%20templates%20update/PNG/FONDO-PATRON-RESEARCH.pn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file://localhost/Volumes/XRAID/Equipo%20Rojo/EU-OSHA/18-0115%20PPT%20templates%20update/PNG/FONDO-PATRON-RESEARCH.png" TargetMode="Externa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file://localhost/Volumes/XRAID/Equipo%20Rojo/EU-OSHA/18-0115%20PPT%20templates%20update/PNG/FONDO-PATRON-RESEARCH.pn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file://localhost/Volumes/XRAID/Equipo%20Rojo/EU-OSHA/18-0115%20PPT%20templates%20update/PNG/FONDO-PATRON-RESEARCH.png" TargetMode="Externa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file://localhost/Volumes/XRAID/Equipo%20Rojo/EU-OSHA/18-0115%20PPT%20templates%20update/PNG/FONDO-PATRON-RESEARCH.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21" r:link="rId22">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Bild 3" descr="111004_EU-OSHA_PPT_Corporate logo_inner slide.png"/>
          <p:cNvPicPr>
            <a:picLocks noChangeAspect="1"/>
          </p:cNvPicPr>
          <p:nvPr/>
        </p:nvPicPr>
        <p:blipFill>
          <a:blip r:embed="rId23"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191898554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38" r:id="rId4"/>
    <p:sldLayoutId id="2147483826" r:id="rId5"/>
    <p:sldLayoutId id="2147483827" r:id="rId6"/>
    <p:sldLayoutId id="2147483828" r:id="rId7"/>
    <p:sldLayoutId id="2147483829" r:id="rId8"/>
    <p:sldLayoutId id="2147483830" r:id="rId9"/>
    <p:sldLayoutId id="2147483832" r:id="rId10"/>
    <p:sldLayoutId id="2147483833"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Lst>
  <p:txStyles>
    <p:titleStyle>
      <a:lvl1pPr algn="l" defTabSz="3429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5" r:link="rId6">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Picture 8">
            <a:extLst>
              <a:ext uri="{FF2B5EF4-FFF2-40B4-BE49-F238E27FC236}">
                <a16:creationId xmlns:a16="http://schemas.microsoft.com/office/drawing/2014/main" id="{26C94188-D126-4DD0-8BE7-00900E328C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spTree>
    <p:extLst>
      <p:ext uri="{BB962C8B-B14F-4D97-AF65-F5344CB8AC3E}">
        <p14:creationId xmlns:p14="http://schemas.microsoft.com/office/powerpoint/2010/main" val="1918985544"/>
      </p:ext>
    </p:extLst>
  </p:cSld>
  <p:clrMap bg1="lt1" tx1="dk1" bg2="lt2" tx2="dk2" accent1="accent1" accent2="accent2" accent3="accent3" accent4="accent4" accent5="accent5" accent6="accent6" hlink="hlink" folHlink="folHlink"/>
  <p:sldLayoutIdLst>
    <p:sldLayoutId id="2147483837" r:id="rId1"/>
    <p:sldLayoutId id="2147483836" r:id="rId2"/>
    <p:sldLayoutId id="2147483835" r:id="rId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Bild 3" descr="111004_EU-OSHA_PPT_Corporate logo_inner slide.png"/>
          <p:cNvPicPr>
            <a:picLocks noChangeAspect="1"/>
          </p:cNvPicPr>
          <p:nvPr/>
        </p:nvPicPr>
        <p:blipFill>
          <a:blip r:embed="rId5"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1918985544"/>
      </p:ext>
    </p:extLst>
  </p:cSld>
  <p:clrMap bg1="lt1" tx1="dk1" bg2="lt2" tx2="dk2" accent1="accent1" accent2="accent2" accent3="accent3" accent4="accent4" accent5="accent5" accent6="accent6" hlink="hlink" folHlink="folHlink"/>
  <p:sldLayoutIdLst>
    <p:sldLayoutId id="2147483825" r:id="rId1"/>
  </p:sldLayoutIdLst>
  <p:txStyles>
    <p:titleStyle>
      <a:lvl1pPr algn="l" defTabSz="3429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324000" indent="-135000" algn="l" defTabSz="342900" rtl="0" eaLnBrk="1" latinLnBrk="0" hangingPunct="1">
        <a:spcBef>
          <a:spcPts val="600"/>
        </a:spcBef>
        <a:spcAft>
          <a:spcPts val="0"/>
        </a:spcAft>
        <a:buClrTx/>
        <a:buFont typeface="Arial" pitchFamily="34" charset="0"/>
        <a:buChar char="•"/>
        <a:defRPr sz="1800" kern="1200" baseline="0">
          <a:solidFill>
            <a:schemeClr val="tx1"/>
          </a:solidFill>
          <a:latin typeface="+mn-lt"/>
          <a:ea typeface="+mn-ea"/>
          <a:cs typeface="+mn-cs"/>
        </a:defRPr>
      </a:lvl2pPr>
      <a:lvl3pPr marL="459000" indent="-135000" algn="l" defTabSz="342900" rtl="0" eaLnBrk="1" latinLnBrk="0" hangingPunct="1">
        <a:spcBef>
          <a:spcPts val="600"/>
        </a:spcBef>
        <a:spcAft>
          <a:spcPts val="0"/>
        </a:spcAft>
        <a:buClrTx/>
        <a:buFont typeface="Arial" pitchFamily="34" charset="0"/>
        <a:buChar char="−"/>
        <a:defRPr sz="1600" kern="1200" baseline="0">
          <a:solidFill>
            <a:schemeClr val="tx1"/>
          </a:solidFill>
          <a:latin typeface="+mn-lt"/>
          <a:ea typeface="+mn-ea"/>
          <a:cs typeface="+mn-cs"/>
        </a:defRPr>
      </a:lvl3pPr>
      <a:lvl4pPr marL="594000" indent="-135000" algn="l" defTabSz="342900" rtl="0" eaLnBrk="1" latinLnBrk="0" hangingPunct="1">
        <a:spcBef>
          <a:spcPts val="600"/>
        </a:spcBef>
        <a:spcAft>
          <a:spcPts val="0"/>
        </a:spcAft>
        <a:buClrTx/>
        <a:buFont typeface="Arial" pitchFamily="34" charset="0"/>
        <a:buChar char="•"/>
        <a:defRPr sz="1400" kern="1200" baseline="0">
          <a:solidFill>
            <a:schemeClr val="tx1"/>
          </a:solidFill>
          <a:latin typeface="+mn-lt"/>
          <a:ea typeface="+mn-ea"/>
          <a:cs typeface="+mn-cs"/>
        </a:defRPr>
      </a:lvl4pPr>
      <a:lvl5pPr marL="729000" indent="-135000" algn="l" defTabSz="342900" rtl="0" eaLnBrk="1" latinLnBrk="0" hangingPunct="1">
        <a:spcBef>
          <a:spcPts val="600"/>
        </a:spcBef>
        <a:spcAft>
          <a:spcPts val="0"/>
        </a:spcAft>
        <a:buClrTx/>
        <a:buFont typeface="Arial" pitchFamily="34" charset="0"/>
        <a:buChar char="−"/>
        <a:defRPr sz="1200"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4" r:link="rId5">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Bild 3" descr="111004_EU-OSHA_PPT_Corporate logo_inner slide.png"/>
          <p:cNvPicPr>
            <a:picLocks noChangeAspect="1"/>
          </p:cNvPicPr>
          <p:nvPr/>
        </p:nvPicPr>
        <p:blipFill>
          <a:blip r:embed="rId6"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1918985544"/>
      </p:ext>
    </p:extLst>
  </p:cSld>
  <p:clrMap bg1="lt1" tx1="dk1" bg2="lt2" tx2="dk2" accent1="accent1" accent2="accent2" accent3="accent3" accent4="accent4" accent5="accent5" accent6="accent6" hlink="hlink" folHlink="folHlink"/>
  <p:sldLayoutIdLst>
    <p:sldLayoutId id="2147483841" r:id="rId1"/>
    <p:sldLayoutId id="2147483840" r:id="rId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3" r:link="rId4">
            <a:extLst>
              <a:ext uri="{28A0092B-C50C-407E-A947-70E740481C1C}">
                <a14:useLocalDpi xmlns:a14="http://schemas.microsoft.com/office/drawing/2010/main"/>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Bild 3" descr="111004_EU-OSHA_PPT_Corporate logo_inner slid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1918985544"/>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eurostat/web/products-manuals-and-guidelines/-/ks-ra-07-015"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facts-and-figures/workers-exposure-survey-cancer-risk-factors-europe" TargetMode="External"/><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occideas.org/" TargetMode="External"/><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mmission.europa.eu/strategy-and-policy/priorities-2019-2024/promoting-our-european-way-life/european-health-union/cancer-plan-europe_en"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hyperlink" Target="https://osha.europa.eu/en/themes/dangerous-substances/roadmap-to-carcinogens" TargetMode="External"/><Relationship Id="rId4" Type="http://schemas.openxmlformats.org/officeDocument/2006/relationships/hyperlink" Target="https://osha.europa.eu/en/safety-and-health-legislation/eu-strategic-framework-health-and-safety-work-2021-202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4E0108-5147-F016-775A-6DF81B4BE6BD}"/>
              </a:ext>
            </a:extLst>
          </p:cNvPr>
          <p:cNvSpPr>
            <a:spLocks noGrp="1"/>
          </p:cNvSpPr>
          <p:nvPr>
            <p:ph type="title"/>
          </p:nvPr>
        </p:nvSpPr>
        <p:spPr>
          <a:xfrm>
            <a:off x="450000" y="2673000"/>
            <a:ext cx="8082440" cy="696600"/>
          </a:xfrm>
        </p:spPr>
        <p:txBody>
          <a:bodyPr/>
          <a:lstStyle/>
          <a:p>
            <a:pPr algn="ctr"/>
            <a:r>
              <a:rPr lang="en-GB" dirty="0"/>
              <a:t>Workers’ exposure survey on cancer risk factors (WES)</a:t>
            </a:r>
            <a:br>
              <a:rPr lang="en-GB" dirty="0"/>
            </a:br>
            <a:r>
              <a:rPr lang="en-GB" sz="2000" dirty="0"/>
              <a:t>Description and key findings</a:t>
            </a:r>
          </a:p>
        </p:txBody>
      </p:sp>
      <p:sp>
        <p:nvSpPr>
          <p:cNvPr id="9" name="Subtitle 8">
            <a:extLst>
              <a:ext uri="{FF2B5EF4-FFF2-40B4-BE49-F238E27FC236}">
                <a16:creationId xmlns:a16="http://schemas.microsoft.com/office/drawing/2014/main" id="{DB7FAFD7-C99F-4176-5AEB-01EC5975EB79}"/>
              </a:ext>
            </a:extLst>
          </p:cNvPr>
          <p:cNvSpPr>
            <a:spLocks noGrp="1"/>
          </p:cNvSpPr>
          <p:nvPr>
            <p:ph type="subTitle" idx="10"/>
          </p:nvPr>
        </p:nvSpPr>
        <p:spPr/>
        <p:txBody>
          <a:bodyPr/>
          <a:lstStyle/>
          <a:p>
            <a:pPr algn="r"/>
            <a:endParaRPr lang="en-GB" dirty="0"/>
          </a:p>
          <a:p>
            <a:pPr algn="r"/>
            <a:r>
              <a:rPr lang="en-GB" dirty="0"/>
              <a:t>November 2024</a:t>
            </a:r>
          </a:p>
        </p:txBody>
      </p:sp>
    </p:spTree>
    <p:extLst>
      <p:ext uri="{BB962C8B-B14F-4D97-AF65-F5344CB8AC3E}">
        <p14:creationId xmlns:p14="http://schemas.microsoft.com/office/powerpoint/2010/main" val="178788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0423-1AD9-DB0E-C67E-524F285C4AD5}"/>
              </a:ext>
            </a:extLst>
          </p:cNvPr>
          <p:cNvSpPr>
            <a:spLocks noGrp="1"/>
          </p:cNvSpPr>
          <p:nvPr>
            <p:ph type="title"/>
          </p:nvPr>
        </p:nvSpPr>
        <p:spPr/>
        <p:txBody>
          <a:bodyPr/>
          <a:lstStyle/>
          <a:p>
            <a:r>
              <a:rPr lang="en-GB" dirty="0"/>
              <a:t>Proportion of workers exposed by gender</a:t>
            </a:r>
          </a:p>
        </p:txBody>
      </p:sp>
      <p:sp>
        <p:nvSpPr>
          <p:cNvPr id="6" name="TextBox 5">
            <a:extLst>
              <a:ext uri="{FF2B5EF4-FFF2-40B4-BE49-F238E27FC236}">
                <a16:creationId xmlns:a16="http://schemas.microsoft.com/office/drawing/2014/main" id="{C7BFCE29-B828-0346-6D3C-038D6CB39F8A}"/>
              </a:ext>
            </a:extLst>
          </p:cNvPr>
          <p:cNvSpPr txBox="1"/>
          <p:nvPr/>
        </p:nvSpPr>
        <p:spPr>
          <a:xfrm>
            <a:off x="1747182" y="750776"/>
            <a:ext cx="5649636" cy="369332"/>
          </a:xfrm>
          <a:prstGeom prst="rect">
            <a:avLst/>
          </a:prstGeom>
          <a:noFill/>
        </p:spPr>
        <p:txBody>
          <a:bodyPr wrap="square" rtlCol="0">
            <a:spAutoFit/>
          </a:bodyPr>
          <a:lst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dirty="0">
                <a:solidFill>
                  <a:schemeClr val="tx2"/>
                </a:solidFill>
                <a:effectLst/>
                <a:ea typeface="SimSun" panose="02010600030101010101" pitchFamily="2" charset="-122"/>
                <a:cs typeface="Times New Roman" panose="02020603050405020304" pitchFamily="18" charset="0"/>
              </a:rPr>
              <a:t>The 10 most common cancer risk factors at any level:</a:t>
            </a:r>
          </a:p>
        </p:txBody>
      </p:sp>
      <p:graphicFrame>
        <p:nvGraphicFramePr>
          <p:cNvPr id="5" name="Content Placeholder 4" descr="Table showing exposures in the last working week for male and female workers.&#10;56.5% male workers and 36.3% female workers exposed to at least one cancer risk factors (out of 24).&#10;26.4% male workers and 13.8% female workers exposed to solar UV radiation.&#10;26.1% male workers and 12.3% female workers exposed to diesel engine exhaust emissions. &#10;15.8% male workers and 9% femal workers exposed to benzene.">
            <a:extLst>
              <a:ext uri="{FF2B5EF4-FFF2-40B4-BE49-F238E27FC236}">
                <a16:creationId xmlns:a16="http://schemas.microsoft.com/office/drawing/2014/main" id="{96EEBB7D-5623-C9D3-5217-49FC93BAD128}"/>
              </a:ext>
            </a:extLst>
          </p:cNvPr>
          <p:cNvGraphicFramePr>
            <a:graphicFrameLocks/>
          </p:cNvGraphicFramePr>
          <p:nvPr>
            <p:extLst>
              <p:ext uri="{D42A27DB-BD31-4B8C-83A1-F6EECF244321}">
                <p14:modId xmlns:p14="http://schemas.microsoft.com/office/powerpoint/2010/main" val="4258136495"/>
              </p:ext>
            </p:extLst>
          </p:nvPr>
        </p:nvGraphicFramePr>
        <p:xfrm>
          <a:off x="171624" y="1203598"/>
          <a:ext cx="8800752" cy="3384374"/>
        </p:xfrm>
        <a:graphic>
          <a:graphicData uri="http://schemas.openxmlformats.org/drawingml/2006/table">
            <a:tbl>
              <a:tblPr firstRow="1" bandRow="1">
                <a:tableStyleId>{21E4AEA4-8DFA-4A89-87EB-49C32662AFE0}</a:tableStyleId>
              </a:tblPr>
              <a:tblGrid>
                <a:gridCol w="224678">
                  <a:extLst>
                    <a:ext uri="{9D8B030D-6E8A-4147-A177-3AD203B41FA5}">
                      <a16:colId xmlns:a16="http://schemas.microsoft.com/office/drawing/2014/main" val="2994469410"/>
                    </a:ext>
                  </a:extLst>
                </a:gridCol>
                <a:gridCol w="3789761">
                  <a:extLst>
                    <a:ext uri="{9D8B030D-6E8A-4147-A177-3AD203B41FA5}">
                      <a16:colId xmlns:a16="http://schemas.microsoft.com/office/drawing/2014/main" val="3132373635"/>
                    </a:ext>
                  </a:extLst>
                </a:gridCol>
                <a:gridCol w="514350">
                  <a:extLst>
                    <a:ext uri="{9D8B030D-6E8A-4147-A177-3AD203B41FA5}">
                      <a16:colId xmlns:a16="http://schemas.microsoft.com/office/drawing/2014/main" val="1129146106"/>
                    </a:ext>
                  </a:extLst>
                </a:gridCol>
                <a:gridCol w="3803519">
                  <a:extLst>
                    <a:ext uri="{9D8B030D-6E8A-4147-A177-3AD203B41FA5}">
                      <a16:colId xmlns:a16="http://schemas.microsoft.com/office/drawing/2014/main" val="4223741049"/>
                    </a:ext>
                  </a:extLst>
                </a:gridCol>
                <a:gridCol w="468444">
                  <a:extLst>
                    <a:ext uri="{9D8B030D-6E8A-4147-A177-3AD203B41FA5}">
                      <a16:colId xmlns:a16="http://schemas.microsoft.com/office/drawing/2014/main" val="3342418931"/>
                    </a:ext>
                  </a:extLst>
                </a:gridCol>
              </a:tblGrid>
              <a:tr h="279770">
                <a:tc>
                  <a:txBody>
                    <a:bodyPr/>
                    <a:lstStyle/>
                    <a:p>
                      <a:pPr algn="l" fontAlgn="b"/>
                      <a:r>
                        <a:rPr lang="en-GB" sz="1200" b="1" u="none" strike="noStrike" dirty="0">
                          <a:solidFill>
                            <a:srgbClr val="000000"/>
                          </a:solidFill>
                          <a:effectLst/>
                        </a:rPr>
                        <a:t> </a:t>
                      </a:r>
                      <a:endParaRPr lang="en-GB" sz="1200" b="1" i="0" u="none" strike="noStrike" dirty="0">
                        <a:solidFill>
                          <a:srgbClr val="000000"/>
                        </a:solidFill>
                        <a:effectLst/>
                        <a:latin typeface="Calibri" panose="020F0502020204030204" pitchFamily="34" charset="0"/>
                      </a:endParaRPr>
                    </a:p>
                  </a:txBody>
                  <a:tcPr marL="8751" marR="8751" marT="8751" marB="0" anchor="b"/>
                </a:tc>
                <a:tc>
                  <a:txBody>
                    <a:bodyPr/>
                    <a:lstStyle/>
                    <a:p>
                      <a:pPr algn="ctr" fontAlgn="b"/>
                      <a:r>
                        <a:rPr lang="en-GB" sz="1200" b="1" u="none" strike="noStrike" dirty="0">
                          <a:solidFill>
                            <a:srgbClr val="000000"/>
                          </a:solidFill>
                          <a:effectLst/>
                        </a:rPr>
                        <a:t>Male</a:t>
                      </a:r>
                      <a:endParaRPr lang="en-GB" sz="1200" b="1" i="0" u="none" strike="noStrike" dirty="0">
                        <a:solidFill>
                          <a:srgbClr val="000000"/>
                        </a:solidFill>
                        <a:effectLst/>
                        <a:latin typeface="Calibri" panose="020F0502020204030204" pitchFamily="34" charset="0"/>
                      </a:endParaRPr>
                    </a:p>
                  </a:txBody>
                  <a:tcPr marL="8751" marR="8751" marT="8751" marB="0" anchor="ctr"/>
                </a:tc>
                <a:tc>
                  <a:txBody>
                    <a:bodyPr/>
                    <a:lstStyle/>
                    <a:p>
                      <a:endParaRPr lang="en-GB" dirty="0"/>
                    </a:p>
                  </a:txBody>
                  <a:tcPr marL="8751" marR="8751" marT="8751" marB="0" anchor="ctr"/>
                </a:tc>
                <a:tc>
                  <a:txBody>
                    <a:bodyPr/>
                    <a:lstStyle/>
                    <a:p>
                      <a:pPr algn="ctr" fontAlgn="b"/>
                      <a:r>
                        <a:rPr lang="en-GB" sz="1200" b="1" u="none" strike="noStrike" dirty="0">
                          <a:solidFill>
                            <a:srgbClr val="000000"/>
                          </a:solidFill>
                          <a:effectLst/>
                        </a:rPr>
                        <a:t>Female</a:t>
                      </a:r>
                      <a:endParaRPr lang="en-GB" sz="1200" b="1" i="0" u="none" strike="noStrike" dirty="0">
                        <a:solidFill>
                          <a:srgbClr val="000000"/>
                        </a:solidFill>
                        <a:effectLst/>
                        <a:latin typeface="Calibri" panose="020F0502020204030204" pitchFamily="34" charset="0"/>
                      </a:endParaRPr>
                    </a:p>
                  </a:txBody>
                  <a:tcPr marL="8751" marR="8751" marT="8751" marB="0" anchor="ctr"/>
                </a:tc>
                <a:tc>
                  <a:txBody>
                    <a:bodyPr/>
                    <a:lstStyle/>
                    <a:p>
                      <a:endParaRPr lang="en-GB" dirty="0"/>
                    </a:p>
                  </a:txBody>
                  <a:tcPr marL="8751" marR="8751" marT="8751" marB="0" anchor="ctr"/>
                </a:tc>
                <a:extLst>
                  <a:ext uri="{0D108BD9-81ED-4DB2-BD59-A6C34878D82A}">
                    <a16:rowId xmlns:a16="http://schemas.microsoft.com/office/drawing/2014/main" val="1734128787"/>
                  </a:ext>
                </a:extLst>
              </a:tr>
              <a:tr h="279770">
                <a:tc>
                  <a:txBody>
                    <a:bodyPr/>
                    <a:lstStyle/>
                    <a:p>
                      <a:pPr algn="l" fontAlgn="b"/>
                      <a:r>
                        <a:rPr lang="en-GB" sz="1200" b="0" u="none" strike="noStrike" dirty="0">
                          <a:solidFill>
                            <a:srgbClr val="000000"/>
                          </a:solidFill>
                          <a:effectLst/>
                        </a:rPr>
                        <a:t> </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US" sz="1100" b="1" u="none" strike="noStrike" dirty="0">
                          <a:solidFill>
                            <a:srgbClr val="000000"/>
                          </a:solidFill>
                          <a:effectLst/>
                        </a:rPr>
                        <a:t>Exposure to at least one cancer risk factor (out of 24)</a:t>
                      </a:r>
                      <a:endParaRPr lang="en-US" sz="1100" b="1"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100" b="1" u="none" strike="noStrike" dirty="0">
                          <a:solidFill>
                            <a:srgbClr val="000000"/>
                          </a:solidFill>
                          <a:effectLst/>
                        </a:rPr>
                        <a:t>56.5%</a:t>
                      </a:r>
                      <a:endParaRPr lang="en-GB" sz="1100" b="1"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US" sz="1100" b="1" u="none" strike="noStrike" dirty="0">
                          <a:solidFill>
                            <a:srgbClr val="000000"/>
                          </a:solidFill>
                          <a:effectLst/>
                        </a:rPr>
                        <a:t>Exposure to at least one cancer risk factor (out of 24)</a:t>
                      </a:r>
                      <a:endParaRPr lang="en-US" sz="1100" b="1"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100" b="1" u="none" strike="noStrike" dirty="0">
                          <a:solidFill>
                            <a:srgbClr val="000000"/>
                          </a:solidFill>
                          <a:effectLst/>
                        </a:rPr>
                        <a:t>36.3%</a:t>
                      </a:r>
                      <a:endParaRPr lang="en-GB" sz="1100" b="1"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2677082640"/>
                  </a:ext>
                </a:extLst>
              </a:tr>
              <a:tr h="313629">
                <a:tc>
                  <a:txBody>
                    <a:bodyPr/>
                    <a:lstStyle/>
                    <a:p>
                      <a:pPr lvl="0" algn="ctr" fontAlgn="b"/>
                      <a:r>
                        <a:rPr lang="en-GB" sz="1200" b="0" u="none" strike="noStrike" dirty="0">
                          <a:solidFill>
                            <a:srgbClr val="000000"/>
                          </a:solidFill>
                          <a:effectLst/>
                        </a:rPr>
                        <a:t>1</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US" sz="1200" b="0" u="none" strike="noStrike" dirty="0">
                          <a:solidFill>
                            <a:srgbClr val="000000"/>
                          </a:solidFill>
                          <a:effectLst/>
                        </a:rPr>
                        <a:t>Solar ultraviolet radiation (including ocular exposure)</a:t>
                      </a:r>
                      <a:endParaRPr lang="en-US"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26.4%</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US" sz="1200" b="0" u="none" strike="noStrike" dirty="0">
                          <a:solidFill>
                            <a:srgbClr val="000000"/>
                          </a:solidFill>
                          <a:effectLst/>
                        </a:rPr>
                        <a:t>Solar ultraviolet radiation (including ocular exposure)</a:t>
                      </a:r>
                      <a:endParaRPr lang="en-US"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13.8%</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2201296832"/>
                  </a:ext>
                </a:extLst>
              </a:tr>
              <a:tr h="279770">
                <a:tc>
                  <a:txBody>
                    <a:bodyPr/>
                    <a:lstStyle/>
                    <a:p>
                      <a:pPr lvl="0" algn="ctr" fontAlgn="b"/>
                      <a:r>
                        <a:rPr lang="en-GB" sz="1200" b="0" u="none" strike="noStrike" dirty="0">
                          <a:solidFill>
                            <a:srgbClr val="000000"/>
                          </a:solidFill>
                          <a:effectLst/>
                        </a:rPr>
                        <a:t>2</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Diesel engine exhaust emissions</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26.1%</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Diesel engine exhaust emissions</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12.3%</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4079892517"/>
                  </a:ext>
                </a:extLst>
              </a:tr>
              <a:tr h="279770">
                <a:tc>
                  <a:txBody>
                    <a:bodyPr/>
                    <a:lstStyle/>
                    <a:p>
                      <a:pPr lvl="0" algn="ctr" fontAlgn="b"/>
                      <a:r>
                        <a:rPr lang="en-GB" sz="1200" b="0" u="none" strike="noStrike" dirty="0">
                          <a:solidFill>
                            <a:srgbClr val="000000"/>
                          </a:solidFill>
                          <a:effectLst/>
                        </a:rPr>
                        <a:t>3</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Benzene</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15.8%</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Benzene</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9.0%</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3663810953"/>
                  </a:ext>
                </a:extLst>
              </a:tr>
              <a:tr h="279770">
                <a:tc>
                  <a:txBody>
                    <a:bodyPr/>
                    <a:lstStyle/>
                    <a:p>
                      <a:pPr lvl="0" algn="ctr" fontAlgn="b"/>
                      <a:r>
                        <a:rPr lang="en-GB" sz="1200" b="0" u="none" strike="noStrike" dirty="0">
                          <a:solidFill>
                            <a:srgbClr val="000000"/>
                          </a:solidFill>
                          <a:effectLst/>
                        </a:rPr>
                        <a:t>4</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Respirable crystalline silica</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12.2%</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Formaldehyde</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5.7%</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357397107"/>
                  </a:ext>
                </a:extLst>
              </a:tr>
              <a:tr h="279770">
                <a:tc>
                  <a:txBody>
                    <a:bodyPr/>
                    <a:lstStyle/>
                    <a:p>
                      <a:pPr lvl="0" algn="ctr" fontAlgn="b"/>
                      <a:r>
                        <a:rPr lang="en-GB" sz="1200" b="0" u="none" strike="noStrike" dirty="0">
                          <a:solidFill>
                            <a:srgbClr val="000000"/>
                          </a:solidFill>
                          <a:effectLst/>
                        </a:rPr>
                        <a:t>5</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Hexavalent chromium</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7.1%</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Respirable crystalline silica</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4.0%</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346593313"/>
                  </a:ext>
                </a:extLst>
              </a:tr>
              <a:tr h="279770">
                <a:tc>
                  <a:txBody>
                    <a:bodyPr/>
                    <a:lstStyle/>
                    <a:p>
                      <a:pPr lvl="0" algn="ctr" fontAlgn="b"/>
                      <a:r>
                        <a:rPr lang="en-GB" sz="1200" b="0" u="none" strike="noStrike" dirty="0">
                          <a:solidFill>
                            <a:srgbClr val="000000"/>
                          </a:solidFill>
                          <a:effectLst/>
                        </a:rPr>
                        <a:t>6</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Formaldehyde</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6.7%</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Ionising radiation</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2.5%</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2371786576"/>
                  </a:ext>
                </a:extLst>
              </a:tr>
              <a:tr h="258192">
                <a:tc>
                  <a:txBody>
                    <a:bodyPr/>
                    <a:lstStyle/>
                    <a:p>
                      <a:pPr lvl="0" algn="ctr" fontAlgn="b"/>
                      <a:r>
                        <a:rPr lang="en-GB" sz="1200" b="0" u="none" strike="noStrike" dirty="0">
                          <a:solidFill>
                            <a:srgbClr val="000000"/>
                          </a:solidFill>
                          <a:effectLst/>
                        </a:rPr>
                        <a:t>7</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Lead and inorganic compounds</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5.5%</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US" sz="1200" b="0" u="none" strike="noStrike" dirty="0">
                          <a:solidFill>
                            <a:srgbClr val="000000"/>
                          </a:solidFill>
                          <a:effectLst/>
                        </a:rPr>
                        <a:t>Artificial ultraviolet radiation (including ocular exposure)</a:t>
                      </a:r>
                      <a:endParaRPr lang="en-US"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2.0%</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3201961362"/>
                  </a:ext>
                </a:extLst>
              </a:tr>
              <a:tr h="279770">
                <a:tc>
                  <a:txBody>
                    <a:bodyPr/>
                    <a:lstStyle/>
                    <a:p>
                      <a:pPr lvl="0" algn="ctr" fontAlgn="b"/>
                      <a:r>
                        <a:rPr lang="en-GB" sz="1200" b="0" u="none" strike="noStrike" dirty="0">
                          <a:solidFill>
                            <a:srgbClr val="000000"/>
                          </a:solidFill>
                          <a:effectLst/>
                        </a:rPr>
                        <a:t>8</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Wood dust</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4.5%</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Hexavalent chromium</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1.9%</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4118113717"/>
                  </a:ext>
                </a:extLst>
              </a:tr>
              <a:tr h="294623">
                <a:tc>
                  <a:txBody>
                    <a:bodyPr/>
                    <a:lstStyle/>
                    <a:p>
                      <a:pPr lvl="0" algn="ctr" fontAlgn="b"/>
                      <a:r>
                        <a:rPr lang="en-GB" sz="1200" b="0" u="none" strike="noStrike" dirty="0">
                          <a:solidFill>
                            <a:srgbClr val="000000"/>
                          </a:solidFill>
                          <a:effectLst/>
                        </a:rPr>
                        <a:t>9</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US" sz="1200" b="0" u="none" strike="noStrike" dirty="0">
                          <a:solidFill>
                            <a:srgbClr val="000000"/>
                          </a:solidFill>
                          <a:effectLst/>
                        </a:rPr>
                        <a:t>Artificial ultraviolet radiation (including ocular exposure)</a:t>
                      </a:r>
                      <a:endParaRPr lang="en-US"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3.7%</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Lead and inorganic compounds</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1.7%</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2050986153"/>
                  </a:ext>
                </a:extLst>
              </a:tr>
              <a:tr h="279770">
                <a:tc>
                  <a:txBody>
                    <a:bodyPr/>
                    <a:lstStyle/>
                    <a:p>
                      <a:pPr lvl="0" algn="ctr" fontAlgn="b"/>
                      <a:r>
                        <a:rPr lang="en-GB" sz="1200" b="0" u="none" strike="noStrike" dirty="0">
                          <a:solidFill>
                            <a:srgbClr val="000000"/>
                          </a:solidFill>
                          <a:effectLst/>
                        </a:rPr>
                        <a:t>10</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Nickel</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3.2%</a:t>
                      </a:r>
                      <a:endParaRPr lang="en-GB" sz="1200" b="0" i="0" u="none" strike="noStrike" dirty="0">
                        <a:solidFill>
                          <a:srgbClr val="000000"/>
                        </a:solidFill>
                        <a:effectLst/>
                        <a:latin typeface="Calibri" panose="020F0502020204030204" pitchFamily="34" charset="0"/>
                      </a:endParaRPr>
                    </a:p>
                  </a:txBody>
                  <a:tcPr marL="8751" marR="8751" marT="8751" marB="0" anchor="ctr"/>
                </a:tc>
                <a:tc>
                  <a:txBody>
                    <a:bodyPr/>
                    <a:lstStyle/>
                    <a:p>
                      <a:pPr algn="l" fontAlgn="b"/>
                      <a:r>
                        <a:rPr lang="en-GB" sz="1200" b="0" u="none" strike="noStrike" dirty="0">
                          <a:solidFill>
                            <a:srgbClr val="000000"/>
                          </a:solidFill>
                          <a:effectLst/>
                        </a:rPr>
                        <a:t>Ethylene oxide</a:t>
                      </a:r>
                      <a:endParaRPr lang="en-GB" sz="1200" b="0" i="0" u="none" strike="noStrike" dirty="0">
                        <a:solidFill>
                          <a:srgbClr val="000000"/>
                        </a:solidFill>
                        <a:effectLst/>
                        <a:latin typeface="Calibri" panose="020F0502020204030204" pitchFamily="34" charset="0"/>
                      </a:endParaRPr>
                    </a:p>
                  </a:txBody>
                  <a:tcPr marL="36000" marR="8751" marT="8751" marB="0" anchor="ctr"/>
                </a:tc>
                <a:tc>
                  <a:txBody>
                    <a:bodyPr/>
                    <a:lstStyle/>
                    <a:p>
                      <a:pPr algn="ctr" fontAlgn="b"/>
                      <a:r>
                        <a:rPr lang="en-GB" sz="1200" b="0" u="none" strike="noStrike" dirty="0">
                          <a:solidFill>
                            <a:srgbClr val="000000"/>
                          </a:solidFill>
                          <a:effectLst/>
                        </a:rPr>
                        <a:t>1.6%</a:t>
                      </a:r>
                      <a:endParaRPr lang="en-GB" sz="1200" b="0" i="0" u="none" strike="noStrike" dirty="0">
                        <a:solidFill>
                          <a:srgbClr val="000000"/>
                        </a:solidFill>
                        <a:effectLst/>
                        <a:latin typeface="Calibri" panose="020F0502020204030204" pitchFamily="34" charset="0"/>
                      </a:endParaRPr>
                    </a:p>
                  </a:txBody>
                  <a:tcPr marL="8751" marR="8751" marT="8751" marB="0" anchor="ctr"/>
                </a:tc>
                <a:extLst>
                  <a:ext uri="{0D108BD9-81ED-4DB2-BD59-A6C34878D82A}">
                    <a16:rowId xmlns:a16="http://schemas.microsoft.com/office/drawing/2014/main" val="4005023473"/>
                  </a:ext>
                </a:extLst>
              </a:tr>
            </a:tbl>
          </a:graphicData>
        </a:graphic>
      </p:graphicFrame>
      <p:sp>
        <p:nvSpPr>
          <p:cNvPr id="7" name="TextBox 6">
            <a:extLst>
              <a:ext uri="{FF2B5EF4-FFF2-40B4-BE49-F238E27FC236}">
                <a16:creationId xmlns:a16="http://schemas.microsoft.com/office/drawing/2014/main" id="{0F62B76C-DA76-C121-0411-C1AA5CAA77E1}"/>
              </a:ext>
              <a:ext uri="{C183D7F6-B498-43B3-948B-1728B52AA6E4}">
                <adec:decorative xmlns:adec="http://schemas.microsoft.com/office/drawing/2017/decorative" val="0"/>
              </a:ext>
            </a:extLst>
          </p:cNvPr>
          <p:cNvSpPr txBox="1"/>
          <p:nvPr/>
        </p:nvSpPr>
        <p:spPr>
          <a:xfrm>
            <a:off x="1858862" y="4587972"/>
            <a:ext cx="57606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in</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6271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FBBF4F-B51F-6140-1FD8-66DEC6934C68}"/>
              </a:ext>
            </a:extLst>
          </p:cNvPr>
          <p:cNvSpPr>
            <a:spLocks noGrp="1"/>
          </p:cNvSpPr>
          <p:nvPr>
            <p:ph type="title"/>
          </p:nvPr>
        </p:nvSpPr>
        <p:spPr>
          <a:xfrm>
            <a:off x="450001" y="135000"/>
            <a:ext cx="7559873" cy="367200"/>
          </a:xfrm>
        </p:spPr>
        <p:txBody>
          <a:bodyPr/>
          <a:lstStyle/>
          <a:p>
            <a:r>
              <a:rPr lang="en-US" sz="2400" dirty="0"/>
              <a:t>Proportion of workers exposed by age category</a:t>
            </a:r>
          </a:p>
        </p:txBody>
      </p:sp>
      <p:graphicFrame>
        <p:nvGraphicFramePr>
          <p:cNvPr id="11" name="Content Placeholder 10" descr="Graph showing the occupational exposure to one and to five or more of &#10;the 24 cancer risk factors by age group.&#10;2.5% workers of 18-25 years old exposed to five or more cancer risk factors.&#10;44.7% workers of 18-25 years old exposed to at least one cancer risk factor at any level.&#10;3.8% workers of 25-34 years old exposed to five or more cancer risk factors.&#10;46.5% workers of 25-34 years old exposed to at least one cancer risk factor at any level.&#10;3.6% workers of 35-44 years old exposed to five or more cancer risk factors.&#10;47.3% workers of 35-44 years old exposed to at least one cancer risk factor at any level.&#10;3.3% workers of 45-54 years old exposed to five or more cancer risk factors.&#10;48.4% workers of 45-54 years old exposed to at least one cancer risk factor at any level.&#10;3.2% workers of 55-64 years old exposed to five or more cancer risk factors.&#10;47.8% workers of 55-64 years old exposed to at least one cancer risk factor at any level.&#10;2.8% workers of 65-74 years old exposed to five or more cancer risk factors.&#10;53.8% workers of 65-74 years old exposed to at least one cancer risk factor at any level.&#10;3.4% of all workers exposed to five or more cancer risk factors.&#10;47.3% of all workers exposed to at least one cancer risk factor at any level.">
            <a:extLst>
              <a:ext uri="{FF2B5EF4-FFF2-40B4-BE49-F238E27FC236}">
                <a16:creationId xmlns:a16="http://schemas.microsoft.com/office/drawing/2014/main" id="{42D922AF-01C7-64FE-0E6F-BDDCDB95BF20}"/>
              </a:ext>
            </a:extLst>
          </p:cNvPr>
          <p:cNvGraphicFramePr>
            <a:graphicFrameLocks noGrp="1"/>
          </p:cNvGraphicFramePr>
          <p:nvPr>
            <p:ph sz="half" idx="1"/>
            <p:extLst>
              <p:ext uri="{D42A27DB-BD31-4B8C-83A1-F6EECF244321}">
                <p14:modId xmlns:p14="http://schemas.microsoft.com/office/powerpoint/2010/main" val="1050338653"/>
              </p:ext>
            </p:extLst>
          </p:nvPr>
        </p:nvGraphicFramePr>
        <p:xfrm>
          <a:off x="503548" y="699542"/>
          <a:ext cx="8136904" cy="3775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117A56C-F6EA-121F-E020-74BA84E68C19}"/>
              </a:ext>
              <a:ext uri="{C183D7F6-B498-43B3-948B-1728B52AA6E4}">
                <adec:decorative xmlns:adec="http://schemas.microsoft.com/office/drawing/2017/decorative" val="0"/>
              </a:ext>
            </a:extLst>
          </p:cNvPr>
          <p:cNvSpPr txBox="1"/>
          <p:nvPr/>
        </p:nvSpPr>
        <p:spPr>
          <a:xfrm>
            <a:off x="1324030" y="4357246"/>
            <a:ext cx="64959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WES 2023, EU-OSHA; reference population: all workers in Germany, Spain, Finland, France, Hungary and Ireland, except workers under 18 years old and above 74 years old.</a:t>
            </a:r>
          </a:p>
        </p:txBody>
      </p:sp>
    </p:spTree>
    <p:extLst>
      <p:ext uri="{BB962C8B-B14F-4D97-AF65-F5344CB8AC3E}">
        <p14:creationId xmlns:p14="http://schemas.microsoft.com/office/powerpoint/2010/main" val="346617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0DD922-471D-6037-015A-F73A30E12C9D}"/>
              </a:ext>
            </a:extLst>
          </p:cNvPr>
          <p:cNvSpPr>
            <a:spLocks noGrp="1"/>
          </p:cNvSpPr>
          <p:nvPr>
            <p:ph type="title"/>
          </p:nvPr>
        </p:nvSpPr>
        <p:spPr>
          <a:xfrm>
            <a:off x="449263" y="134938"/>
            <a:ext cx="7561262" cy="366712"/>
          </a:xfrm>
        </p:spPr>
        <p:txBody>
          <a:bodyPr/>
          <a:lstStyle/>
          <a:p>
            <a:r>
              <a:rPr lang="en-US" sz="2400" dirty="0"/>
              <a:t>Proportion of workers exposed by country</a:t>
            </a:r>
            <a:endParaRPr lang="en-GB" sz="2400" dirty="0"/>
          </a:p>
        </p:txBody>
      </p:sp>
      <p:sp>
        <p:nvSpPr>
          <p:cNvPr id="6" name="TextBox 5">
            <a:extLst>
              <a:ext uri="{FF2B5EF4-FFF2-40B4-BE49-F238E27FC236}">
                <a16:creationId xmlns:a16="http://schemas.microsoft.com/office/drawing/2014/main" id="{9634C3AC-EAAF-3BA9-4B8F-1494FEF83C88}"/>
              </a:ext>
            </a:extLst>
          </p:cNvPr>
          <p:cNvSpPr txBox="1"/>
          <p:nvPr/>
        </p:nvSpPr>
        <p:spPr>
          <a:xfrm>
            <a:off x="971600" y="750776"/>
            <a:ext cx="7200800" cy="369332"/>
          </a:xfrm>
          <a:prstGeom prst="rect">
            <a:avLst/>
          </a:prstGeom>
          <a:noFill/>
        </p:spPr>
        <p:txBody>
          <a:bodyPr wrap="square" rtlCol="0">
            <a:spAutoFit/>
          </a:bodyPr>
          <a:lst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dirty="0">
                <a:solidFill>
                  <a:schemeClr val="tx2"/>
                </a:solidFill>
                <a:effectLst/>
                <a:ea typeface="SimSun" panose="02010600030101010101" pitchFamily="2" charset="-122"/>
                <a:cs typeface="Times New Roman" panose="02020603050405020304" pitchFamily="18" charset="0"/>
              </a:rPr>
              <a:t>The 10 most common cancer risk factors at any level for all workers:</a:t>
            </a:r>
          </a:p>
        </p:txBody>
      </p:sp>
      <p:graphicFrame>
        <p:nvGraphicFramePr>
          <p:cNvPr id="4" name="Content Placeholder 3" descr="Table showing exposures in the last working week for all workers, and for workers in each of the countries covered by the survey: Germany, Spain, Finland, France, Hungary, and Ireland.">
            <a:extLst>
              <a:ext uri="{FF2B5EF4-FFF2-40B4-BE49-F238E27FC236}">
                <a16:creationId xmlns:a16="http://schemas.microsoft.com/office/drawing/2014/main" id="{A546FA66-BB2A-6F65-5C13-BABDC80D3842}"/>
              </a:ext>
            </a:extLst>
          </p:cNvPr>
          <p:cNvGraphicFramePr>
            <a:graphicFrameLocks noGrp="1"/>
          </p:cNvGraphicFramePr>
          <p:nvPr>
            <p:ph sz="half" idx="1"/>
            <p:extLst>
              <p:ext uri="{D42A27DB-BD31-4B8C-83A1-F6EECF244321}">
                <p14:modId xmlns:p14="http://schemas.microsoft.com/office/powerpoint/2010/main" val="4140013794"/>
              </p:ext>
            </p:extLst>
          </p:nvPr>
        </p:nvGraphicFramePr>
        <p:xfrm>
          <a:off x="611562" y="1131590"/>
          <a:ext cx="7920877" cy="3218659"/>
        </p:xfrm>
        <a:graphic>
          <a:graphicData uri="http://schemas.openxmlformats.org/drawingml/2006/table">
            <a:tbl>
              <a:tblPr firstRow="1" bandRow="1">
                <a:tableStyleId>{5C22544A-7EE6-4342-B048-85BDC9FD1C3A}</a:tableStyleId>
              </a:tblPr>
              <a:tblGrid>
                <a:gridCol w="3138459">
                  <a:extLst>
                    <a:ext uri="{9D8B030D-6E8A-4147-A177-3AD203B41FA5}">
                      <a16:colId xmlns:a16="http://schemas.microsoft.com/office/drawing/2014/main" val="1717912097"/>
                    </a:ext>
                  </a:extLst>
                </a:gridCol>
                <a:gridCol w="677962">
                  <a:extLst>
                    <a:ext uri="{9D8B030D-6E8A-4147-A177-3AD203B41FA5}">
                      <a16:colId xmlns:a16="http://schemas.microsoft.com/office/drawing/2014/main" val="4278102056"/>
                    </a:ext>
                  </a:extLst>
                </a:gridCol>
                <a:gridCol w="648072">
                  <a:extLst>
                    <a:ext uri="{9D8B030D-6E8A-4147-A177-3AD203B41FA5}">
                      <a16:colId xmlns:a16="http://schemas.microsoft.com/office/drawing/2014/main" val="417219441"/>
                    </a:ext>
                  </a:extLst>
                </a:gridCol>
                <a:gridCol w="612994">
                  <a:extLst>
                    <a:ext uri="{9D8B030D-6E8A-4147-A177-3AD203B41FA5}">
                      <a16:colId xmlns:a16="http://schemas.microsoft.com/office/drawing/2014/main" val="765917905"/>
                    </a:ext>
                  </a:extLst>
                </a:gridCol>
                <a:gridCol w="676998">
                  <a:extLst>
                    <a:ext uri="{9D8B030D-6E8A-4147-A177-3AD203B41FA5}">
                      <a16:colId xmlns:a16="http://schemas.microsoft.com/office/drawing/2014/main" val="3643873418"/>
                    </a:ext>
                  </a:extLst>
                </a:gridCol>
                <a:gridCol w="676998">
                  <a:extLst>
                    <a:ext uri="{9D8B030D-6E8A-4147-A177-3AD203B41FA5}">
                      <a16:colId xmlns:a16="http://schemas.microsoft.com/office/drawing/2014/main" val="3996352806"/>
                    </a:ext>
                  </a:extLst>
                </a:gridCol>
                <a:gridCol w="744697">
                  <a:extLst>
                    <a:ext uri="{9D8B030D-6E8A-4147-A177-3AD203B41FA5}">
                      <a16:colId xmlns:a16="http://schemas.microsoft.com/office/drawing/2014/main" val="1765031712"/>
                    </a:ext>
                  </a:extLst>
                </a:gridCol>
                <a:gridCol w="744697">
                  <a:extLst>
                    <a:ext uri="{9D8B030D-6E8A-4147-A177-3AD203B41FA5}">
                      <a16:colId xmlns:a16="http://schemas.microsoft.com/office/drawing/2014/main" val="1067815446"/>
                    </a:ext>
                  </a:extLst>
                </a:gridCol>
              </a:tblGrid>
              <a:tr h="471670">
                <a:tc>
                  <a:txBody>
                    <a:bodyPr/>
                    <a:lstStyle/>
                    <a:p>
                      <a:pPr algn="l" fontAlgn="b"/>
                      <a:endParaRPr lang="en-GB" sz="1100" b="0" i="0" u="none" strike="noStrike" dirty="0">
                        <a:solidFill>
                          <a:srgbClr val="000000"/>
                        </a:solidFill>
                        <a:effectLst/>
                        <a:latin typeface="+mn-lt"/>
                      </a:endParaRPr>
                    </a:p>
                  </a:txBody>
                  <a:tcPr marL="6759" marR="6759" marT="6759" marB="0" anchor="b"/>
                </a:tc>
                <a:tc>
                  <a:txBody>
                    <a:bodyPr/>
                    <a:lstStyle/>
                    <a:p>
                      <a:pPr algn="ctr" fontAlgn="b"/>
                      <a:r>
                        <a:rPr lang="en-GB" sz="1100" u="none" strike="noStrike" dirty="0">
                          <a:effectLst/>
                          <a:latin typeface="+mn-lt"/>
                        </a:rPr>
                        <a:t>All countries</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Germany</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Spain</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Finland</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France</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Hungary</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Ireland</a:t>
                      </a:r>
                      <a:endParaRPr lang="en-GB" sz="1100" b="1"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3399763185"/>
                  </a:ext>
                </a:extLst>
              </a:tr>
              <a:tr h="240495">
                <a:tc>
                  <a:txBody>
                    <a:bodyPr/>
                    <a:lstStyle/>
                    <a:p>
                      <a:pPr algn="l" fontAlgn="b"/>
                      <a:r>
                        <a:rPr lang="en-US" sz="1100" b="1" u="none" strike="noStrike" dirty="0">
                          <a:effectLst/>
                          <a:latin typeface="+mn-lt"/>
                        </a:rPr>
                        <a:t>Exposure to at least one cancer risk factor (out of 24)</a:t>
                      </a:r>
                      <a:endParaRPr lang="en-US" sz="1100" b="1" i="0" u="none" strike="noStrike" dirty="0">
                        <a:solidFill>
                          <a:srgbClr val="000000"/>
                        </a:solidFill>
                        <a:effectLst/>
                        <a:latin typeface="+mn-lt"/>
                      </a:endParaRPr>
                    </a:p>
                  </a:txBody>
                  <a:tcPr marL="36000" marR="6759" marT="6759" marB="0" anchor="ctr"/>
                </a:tc>
                <a:tc>
                  <a:txBody>
                    <a:bodyPr/>
                    <a:lstStyle/>
                    <a:p>
                      <a:pPr algn="ctr" fontAlgn="b"/>
                      <a:r>
                        <a:rPr lang="en-GB" sz="1100" b="1" u="none" strike="noStrike" dirty="0">
                          <a:effectLst/>
                          <a:latin typeface="+mn-lt"/>
                        </a:rPr>
                        <a:t>47.3%</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b="1" u="none" strike="noStrike" dirty="0">
                          <a:effectLst/>
                          <a:latin typeface="+mn-lt"/>
                        </a:rPr>
                        <a:t>44.4%</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b="1" u="none" strike="noStrike" dirty="0">
                          <a:effectLst/>
                          <a:latin typeface="+mn-lt"/>
                        </a:rPr>
                        <a:t>47.3%</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b="1" u="none" strike="noStrike" dirty="0">
                          <a:effectLst/>
                          <a:latin typeface="+mn-lt"/>
                        </a:rPr>
                        <a:t>55.9%</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b="1" u="none" strike="noStrike" dirty="0">
                          <a:effectLst/>
                          <a:latin typeface="+mn-lt"/>
                        </a:rPr>
                        <a:t>49.7%</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b="1" u="none" strike="noStrike" dirty="0">
                          <a:effectLst/>
                          <a:latin typeface="+mn-lt"/>
                        </a:rPr>
                        <a:t>55.2%</a:t>
                      </a:r>
                      <a:endParaRPr lang="en-GB" sz="1100" b="1" i="0" u="none" strike="noStrike" dirty="0">
                        <a:solidFill>
                          <a:srgbClr val="000000"/>
                        </a:solidFill>
                        <a:effectLst/>
                        <a:latin typeface="+mn-lt"/>
                      </a:endParaRPr>
                    </a:p>
                  </a:txBody>
                  <a:tcPr marL="6759" marR="6759" marT="6759" marB="0" anchor="ctr"/>
                </a:tc>
                <a:tc>
                  <a:txBody>
                    <a:bodyPr/>
                    <a:lstStyle/>
                    <a:p>
                      <a:pPr algn="ctr" fontAlgn="b"/>
                      <a:r>
                        <a:rPr lang="en-GB" sz="1100" b="1" u="none" strike="noStrike" dirty="0">
                          <a:effectLst/>
                          <a:latin typeface="+mn-lt"/>
                        </a:rPr>
                        <a:t>47.6%</a:t>
                      </a:r>
                      <a:endParaRPr lang="en-GB" sz="1100" b="1"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3440247290"/>
                  </a:ext>
                </a:extLst>
              </a:tr>
              <a:tr h="240495">
                <a:tc>
                  <a:txBody>
                    <a:bodyPr/>
                    <a:lstStyle/>
                    <a:p>
                      <a:pPr algn="l" fontAlgn="b"/>
                      <a:r>
                        <a:rPr lang="en-US" sz="1100" u="none" strike="noStrike" dirty="0">
                          <a:effectLst/>
                          <a:latin typeface="+mn-lt"/>
                        </a:rPr>
                        <a:t>Solar UV radiation (including ocular exposure)</a:t>
                      </a:r>
                      <a:endParaRPr lang="en-US"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20.8%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17.3%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20.2%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28.4%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24.4%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29.2%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21.3%</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838333257"/>
                  </a:ext>
                </a:extLst>
              </a:tr>
              <a:tr h="240495">
                <a:tc>
                  <a:txBody>
                    <a:bodyPr/>
                    <a:lstStyle/>
                    <a:p>
                      <a:pPr algn="l" fontAlgn="b"/>
                      <a:r>
                        <a:rPr lang="en-GB" sz="1100" u="none" strike="noStrike" dirty="0">
                          <a:effectLst/>
                          <a:latin typeface="+mn-lt"/>
                        </a:rPr>
                        <a:t>Diesel engine exhaust emissions</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19.9%</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16.6%</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20.3%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34.8%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21.2%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27.8%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22.0%</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3052968987"/>
                  </a:ext>
                </a:extLst>
              </a:tr>
              <a:tr h="240495">
                <a:tc>
                  <a:txBody>
                    <a:bodyPr/>
                    <a:lstStyle/>
                    <a:p>
                      <a:pPr algn="l" fontAlgn="b"/>
                      <a:r>
                        <a:rPr lang="en-GB" sz="1100" u="none" strike="noStrike" dirty="0">
                          <a:effectLst/>
                          <a:latin typeface="+mn-lt"/>
                        </a:rPr>
                        <a:t>Benzene</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12.8%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11.3%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13.4%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18.0%</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13.3%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17.9%</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11.6%</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2176036633"/>
                  </a:ext>
                </a:extLst>
              </a:tr>
              <a:tr h="240495">
                <a:tc>
                  <a:txBody>
                    <a:bodyPr/>
                    <a:lstStyle/>
                    <a:p>
                      <a:pPr algn="l" fontAlgn="b"/>
                      <a:r>
                        <a:rPr lang="en-GB" sz="1100" u="none" strike="noStrike" dirty="0">
                          <a:effectLst/>
                          <a:latin typeface="+mn-lt"/>
                        </a:rPr>
                        <a:t>Respirable crystalline silica</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8.4%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7.7%</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10.3%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10.8%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7.6%</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11.2%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6.8%</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2381154499"/>
                  </a:ext>
                </a:extLst>
              </a:tr>
              <a:tr h="240495">
                <a:tc>
                  <a:txBody>
                    <a:bodyPr/>
                    <a:lstStyle/>
                    <a:p>
                      <a:pPr algn="l" fontAlgn="b"/>
                      <a:r>
                        <a:rPr lang="en-GB" sz="1100" u="none" strike="noStrike" dirty="0">
                          <a:effectLst/>
                          <a:latin typeface="+mn-lt"/>
                        </a:rPr>
                        <a:t>Formaldehyde</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6.4%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6.0%</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7.2%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6.7%</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5.1%</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6.9%</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1386679346"/>
                  </a:ext>
                </a:extLst>
              </a:tr>
              <a:tr h="240495">
                <a:tc>
                  <a:txBody>
                    <a:bodyPr/>
                    <a:lstStyle/>
                    <a:p>
                      <a:pPr algn="l" fontAlgn="b"/>
                      <a:r>
                        <a:rPr lang="en-GB" sz="1100" u="none" strike="noStrike" dirty="0">
                          <a:effectLst/>
                          <a:latin typeface="+mn-lt"/>
                        </a:rPr>
                        <a:t>Hexavalent chromium</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4.7%</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6.0%</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5.5%</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4.7%</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1823351274"/>
                  </a:ext>
                </a:extLst>
              </a:tr>
              <a:tr h="240495">
                <a:tc>
                  <a:txBody>
                    <a:bodyPr/>
                    <a:lstStyle/>
                    <a:p>
                      <a:pPr algn="l" fontAlgn="b"/>
                      <a:r>
                        <a:rPr lang="en-GB" sz="1100" u="none" strike="noStrike" dirty="0">
                          <a:effectLst/>
                          <a:latin typeface="+mn-lt"/>
                        </a:rPr>
                        <a:t>Lead and inorganic compounds</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3.8%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3.5%</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4.1%</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4.1%</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4109198339"/>
                  </a:ext>
                </a:extLst>
              </a:tr>
              <a:tr h="240495">
                <a:tc>
                  <a:txBody>
                    <a:bodyPr/>
                    <a:lstStyle/>
                    <a:p>
                      <a:pPr algn="l" fontAlgn="b"/>
                      <a:r>
                        <a:rPr lang="en-GB" sz="1100" u="none" strike="noStrike" dirty="0">
                          <a:effectLst/>
                          <a:latin typeface="+mn-lt"/>
                        </a:rPr>
                        <a:t>Wood dust</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3.2%</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2.5%</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3.7%</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7.3%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3.0%</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6.3%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2.5%</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2908113317"/>
                  </a:ext>
                </a:extLst>
              </a:tr>
              <a:tr h="240495">
                <a:tc>
                  <a:txBody>
                    <a:bodyPr/>
                    <a:lstStyle/>
                    <a:p>
                      <a:pPr algn="l" fontAlgn="b"/>
                      <a:r>
                        <a:rPr lang="en-US" sz="1100" u="none" strike="noStrike" dirty="0">
                          <a:effectLst/>
                          <a:latin typeface="+mn-lt"/>
                        </a:rPr>
                        <a:t>Artificial UV radiation (including ocular exposure)</a:t>
                      </a:r>
                      <a:endParaRPr lang="en-US"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2.9%</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3.6%</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2.0%</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4.8%</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3.3%</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1.7%</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979888244"/>
                  </a:ext>
                </a:extLst>
              </a:tr>
              <a:tr h="240495">
                <a:tc>
                  <a:txBody>
                    <a:bodyPr/>
                    <a:lstStyle/>
                    <a:p>
                      <a:pPr algn="l" fontAlgn="b"/>
                      <a:r>
                        <a:rPr lang="en-GB" sz="1100" u="none" strike="noStrike" dirty="0">
                          <a:effectLst/>
                          <a:latin typeface="+mn-lt"/>
                        </a:rPr>
                        <a:t>Ionising radiation</a:t>
                      </a:r>
                      <a:endParaRPr lang="en-GB" sz="1100" b="0" i="0" u="none" strike="noStrike" dirty="0">
                        <a:solidFill>
                          <a:srgbClr val="000000"/>
                        </a:solidFill>
                        <a:effectLst/>
                        <a:latin typeface="+mn-lt"/>
                      </a:endParaRPr>
                    </a:p>
                  </a:txBody>
                  <a:tcPr marL="36000" marR="6759" marT="6759" marB="0" anchor="ctr"/>
                </a:tc>
                <a:tc>
                  <a:txBody>
                    <a:bodyPr/>
                    <a:lstStyle/>
                    <a:p>
                      <a:pPr algn="ctr" fontAlgn="b"/>
                      <a:r>
                        <a:rPr lang="en-GB" sz="1100" u="none" strike="noStrike" dirty="0">
                          <a:effectLst/>
                          <a:latin typeface="+mn-lt"/>
                        </a:rPr>
                        <a:t>2.5%</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3.1%</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1.6%</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2.5%</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2.4%</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1.5%</a:t>
                      </a:r>
                      <a:endParaRPr lang="en-GB" sz="1100" b="0" i="0" u="none" strike="noStrike" dirty="0">
                        <a:solidFill>
                          <a:srgbClr val="000000"/>
                        </a:solidFill>
                        <a:effectLst/>
                        <a:latin typeface="+mn-lt"/>
                      </a:endParaRPr>
                    </a:p>
                  </a:txBody>
                  <a:tcPr marL="6759" marR="6759" marT="6759" marB="0" anchor="ctr"/>
                </a:tc>
                <a:tc>
                  <a:txBody>
                    <a:bodyPr/>
                    <a:lstStyle/>
                    <a:p>
                      <a:pPr algn="ctr" fontAlgn="b"/>
                      <a:r>
                        <a:rPr lang="en-GB" sz="1100" u="none" strike="noStrike" dirty="0">
                          <a:effectLst/>
                          <a:latin typeface="+mn-lt"/>
                        </a:rPr>
                        <a:t>1.8%</a:t>
                      </a:r>
                      <a:endParaRPr lang="en-GB" sz="1100" b="0" i="0" u="none" strike="noStrike" dirty="0">
                        <a:solidFill>
                          <a:srgbClr val="000000"/>
                        </a:solidFill>
                        <a:effectLst/>
                        <a:latin typeface="+mn-lt"/>
                      </a:endParaRPr>
                    </a:p>
                  </a:txBody>
                  <a:tcPr marL="6759" marR="6759" marT="6759" marB="0" anchor="ctr"/>
                </a:tc>
                <a:extLst>
                  <a:ext uri="{0D108BD9-81ED-4DB2-BD59-A6C34878D82A}">
                    <a16:rowId xmlns:a16="http://schemas.microsoft.com/office/drawing/2014/main" val="859324408"/>
                  </a:ext>
                </a:extLst>
              </a:tr>
            </a:tbl>
          </a:graphicData>
        </a:graphic>
      </p:graphicFrame>
      <p:sp>
        <p:nvSpPr>
          <p:cNvPr id="3" name="TextBox 2">
            <a:extLst>
              <a:ext uri="{FF2B5EF4-FFF2-40B4-BE49-F238E27FC236}">
                <a16:creationId xmlns:a16="http://schemas.microsoft.com/office/drawing/2014/main" id="{CF7927C9-E53E-FC89-C01A-0747E533E713}"/>
              </a:ext>
              <a:ext uri="{C183D7F6-B498-43B3-948B-1728B52AA6E4}">
                <adec:decorative xmlns:adec="http://schemas.microsoft.com/office/drawing/2017/decorative" val="0"/>
              </a:ext>
            </a:extLst>
          </p:cNvPr>
          <p:cNvSpPr txBox="1"/>
          <p:nvPr/>
        </p:nvSpPr>
        <p:spPr>
          <a:xfrm>
            <a:off x="2051721" y="4392724"/>
            <a:ext cx="4572208"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SimSun" panose="02010600030101010101" pitchFamily="2" charset="-122"/>
                <a:cs typeface="Times New Roman" panose="02020603050405020304" pitchFamily="18" charset="0"/>
              </a:rPr>
              <a:t>UV: ultraviolet </a:t>
            </a:r>
            <a:endParaRPr lang="en-GB" sz="1200" i="1"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7CEFC163-E769-B3FC-816F-DEF10928CEAB}"/>
              </a:ext>
              <a:ext uri="{C183D7F6-B498-43B3-948B-1728B52AA6E4}">
                <adec:decorative xmlns:adec="http://schemas.microsoft.com/office/drawing/2017/decorative" val="0"/>
              </a:ext>
            </a:extLst>
          </p:cNvPr>
          <p:cNvSpPr txBox="1"/>
          <p:nvPr/>
        </p:nvSpPr>
        <p:spPr>
          <a:xfrm>
            <a:off x="2051721" y="4586231"/>
            <a:ext cx="57606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in</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1917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AA8B-B71B-06FC-91B2-889C0B8BC3F7}"/>
              </a:ext>
            </a:extLst>
          </p:cNvPr>
          <p:cNvSpPr>
            <a:spLocks noGrp="1"/>
          </p:cNvSpPr>
          <p:nvPr>
            <p:ph type="title"/>
          </p:nvPr>
        </p:nvSpPr>
        <p:spPr/>
        <p:txBody>
          <a:bodyPr/>
          <a:lstStyle/>
          <a:p>
            <a:r>
              <a:rPr lang="en-GB" sz="2400" dirty="0"/>
              <a:t>Proportion of workers exposed by activity sector</a:t>
            </a:r>
          </a:p>
        </p:txBody>
      </p:sp>
      <p:sp>
        <p:nvSpPr>
          <p:cNvPr id="3" name="Content Placeholder 2">
            <a:extLst>
              <a:ext uri="{FF2B5EF4-FFF2-40B4-BE49-F238E27FC236}">
                <a16:creationId xmlns:a16="http://schemas.microsoft.com/office/drawing/2014/main" id="{48072A3A-479A-D9F9-1FCE-0A70691D5F69}"/>
              </a:ext>
            </a:extLst>
          </p:cNvPr>
          <p:cNvSpPr>
            <a:spLocks noGrp="1"/>
          </p:cNvSpPr>
          <p:nvPr>
            <p:ph sz="half" idx="1"/>
          </p:nvPr>
        </p:nvSpPr>
        <p:spPr>
          <a:xfrm>
            <a:off x="251520" y="837000"/>
            <a:ext cx="8226456" cy="3645000"/>
          </a:xfrm>
        </p:spPr>
        <p:txBody>
          <a:bodyPr>
            <a:normAutofit/>
          </a:bodyPr>
          <a:lstStyle/>
          <a:p>
            <a:pPr marL="0" indent="0" algn="ctr">
              <a:buNone/>
            </a:pPr>
            <a:r>
              <a:rPr lang="en-GB" sz="1800" b="0" dirty="0">
                <a:solidFill>
                  <a:schemeClr val="tx2"/>
                </a:solidFill>
                <a:effectLst/>
                <a:ea typeface="SimSun" panose="02010600030101010101" pitchFamily="2" charset="-122"/>
                <a:cs typeface="Times New Roman" panose="02020603050405020304" pitchFamily="18" charset="0"/>
              </a:rPr>
              <a:t>The 10 activity sectors with the highest proportion of workers exposed to at least one cancer risk factor, at any level (out of 24):</a:t>
            </a:r>
          </a:p>
          <a:p>
            <a:endParaRPr lang="en-GB" sz="1600" dirty="0"/>
          </a:p>
        </p:txBody>
      </p:sp>
      <p:graphicFrame>
        <p:nvGraphicFramePr>
          <p:cNvPr id="4" name="Table 3" descr="Table showing exposure to at least one cancer risk factor (out of 24) in the last working week for workers in ten activity sectors.">
            <a:extLst>
              <a:ext uri="{FF2B5EF4-FFF2-40B4-BE49-F238E27FC236}">
                <a16:creationId xmlns:a16="http://schemas.microsoft.com/office/drawing/2014/main" id="{FB8F9807-E0FE-20F5-3A1F-CC6225F5690C}"/>
              </a:ext>
            </a:extLst>
          </p:cNvPr>
          <p:cNvGraphicFramePr>
            <a:graphicFrameLocks noGrp="1"/>
          </p:cNvGraphicFramePr>
          <p:nvPr>
            <p:extLst>
              <p:ext uri="{D42A27DB-BD31-4B8C-83A1-F6EECF244321}">
                <p14:modId xmlns:p14="http://schemas.microsoft.com/office/powerpoint/2010/main" val="2183379101"/>
              </p:ext>
            </p:extLst>
          </p:nvPr>
        </p:nvGraphicFramePr>
        <p:xfrm>
          <a:off x="592956" y="1556370"/>
          <a:ext cx="7958089" cy="2711232"/>
        </p:xfrm>
        <a:graphic>
          <a:graphicData uri="http://schemas.openxmlformats.org/drawingml/2006/table">
            <a:tbl>
              <a:tblPr firstRow="1" bandRow="1">
                <a:tableStyleId>{F5AB1C69-6EDB-4FF4-983F-18BD219EF322}</a:tableStyleId>
              </a:tblPr>
              <a:tblGrid>
                <a:gridCol w="1133368">
                  <a:extLst>
                    <a:ext uri="{9D8B030D-6E8A-4147-A177-3AD203B41FA5}">
                      <a16:colId xmlns:a16="http://schemas.microsoft.com/office/drawing/2014/main" val="2715120342"/>
                    </a:ext>
                  </a:extLst>
                </a:gridCol>
                <a:gridCol w="4592474">
                  <a:extLst>
                    <a:ext uri="{9D8B030D-6E8A-4147-A177-3AD203B41FA5}">
                      <a16:colId xmlns:a16="http://schemas.microsoft.com/office/drawing/2014/main" val="3151536277"/>
                    </a:ext>
                  </a:extLst>
                </a:gridCol>
                <a:gridCol w="2232247">
                  <a:extLst>
                    <a:ext uri="{9D8B030D-6E8A-4147-A177-3AD203B41FA5}">
                      <a16:colId xmlns:a16="http://schemas.microsoft.com/office/drawing/2014/main" val="4023542012"/>
                    </a:ext>
                  </a:extLst>
                </a:gridCol>
              </a:tblGrid>
              <a:tr h="567282">
                <a:tc>
                  <a:txBody>
                    <a:bodyPr/>
                    <a:lstStyle/>
                    <a:p>
                      <a:pPr algn="l" fontAlgn="b"/>
                      <a:r>
                        <a:rPr lang="en-GB" sz="1200" u="none" strike="noStrike">
                          <a:solidFill>
                            <a:schemeClr val="accent5">
                              <a:lumMod val="75000"/>
                            </a:schemeClr>
                          </a:solidFill>
                          <a:effectLst/>
                        </a:rPr>
                        <a:t>NACE rev.2 division</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ctr" fontAlgn="b"/>
                      <a:r>
                        <a:rPr lang="en-GB" sz="1200" u="none" strike="noStrike" dirty="0">
                          <a:solidFill>
                            <a:schemeClr val="accent5">
                              <a:lumMod val="75000"/>
                            </a:schemeClr>
                          </a:solidFill>
                          <a:effectLst/>
                        </a:rPr>
                        <a:t>Economic activity</a:t>
                      </a:r>
                    </a:p>
                  </a:txBody>
                  <a:tcPr marL="36000" marR="9525" marT="9525" marB="0" anchor="ctr"/>
                </a:tc>
                <a:tc>
                  <a:txBody>
                    <a:bodyPr/>
                    <a:lstStyle/>
                    <a:p>
                      <a:pPr algn="ctr" fontAlgn="b"/>
                      <a:r>
                        <a:rPr lang="en-US" sz="1200" u="none" strike="noStrike" dirty="0">
                          <a:solidFill>
                            <a:schemeClr val="accent5">
                              <a:lumMod val="75000"/>
                            </a:schemeClr>
                          </a:solidFill>
                          <a:effectLst/>
                        </a:rPr>
                        <a:t>Exposure to at least one cancer risk factor (out of 24)</a:t>
                      </a:r>
                      <a:endParaRPr lang="en-US" sz="1200" b="0" i="0" u="none" strike="noStrike" dirty="0">
                        <a:solidFill>
                          <a:schemeClr val="accent5">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3877756"/>
                  </a:ext>
                </a:extLst>
              </a:tr>
              <a:tr h="214395">
                <a:tc>
                  <a:txBody>
                    <a:bodyPr/>
                    <a:lstStyle/>
                    <a:p>
                      <a:pPr algn="l" fontAlgn="b"/>
                      <a:r>
                        <a:rPr lang="en-GB" sz="1200" u="none" strike="noStrike" dirty="0">
                          <a:solidFill>
                            <a:schemeClr val="accent5">
                              <a:lumMod val="75000"/>
                            </a:schemeClr>
                          </a:solidFill>
                          <a:effectLst/>
                        </a:rPr>
                        <a:t>NACE 08</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Other mining and quarrying</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100.0%</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3786798184"/>
                  </a:ext>
                </a:extLst>
              </a:tr>
              <a:tr h="214395">
                <a:tc>
                  <a:txBody>
                    <a:bodyPr/>
                    <a:lstStyle/>
                    <a:p>
                      <a:pPr algn="l" fontAlgn="b"/>
                      <a:r>
                        <a:rPr lang="en-GB" sz="1200" u="none" strike="noStrike" dirty="0">
                          <a:solidFill>
                            <a:schemeClr val="accent5">
                              <a:lumMod val="75000"/>
                            </a:schemeClr>
                          </a:solidFill>
                          <a:effectLst/>
                        </a:rPr>
                        <a:t>NACE 02</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Forestry and logging</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93.5%</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2077335612"/>
                  </a:ext>
                </a:extLst>
              </a:tr>
              <a:tr h="214395">
                <a:tc>
                  <a:txBody>
                    <a:bodyPr/>
                    <a:lstStyle/>
                    <a:p>
                      <a:pPr algn="l" fontAlgn="b"/>
                      <a:r>
                        <a:rPr lang="en-GB" sz="1200" u="none" strike="noStrike" dirty="0">
                          <a:solidFill>
                            <a:schemeClr val="accent5">
                              <a:lumMod val="75000"/>
                            </a:schemeClr>
                          </a:solidFill>
                          <a:effectLst/>
                        </a:rPr>
                        <a:t>NACE 95</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US" sz="1200" u="none" strike="noStrike" dirty="0">
                          <a:solidFill>
                            <a:schemeClr val="accent5">
                              <a:lumMod val="75000"/>
                            </a:schemeClr>
                          </a:solidFill>
                          <a:effectLst/>
                        </a:rPr>
                        <a:t>Repair of computers and personal and household goods</a:t>
                      </a:r>
                      <a:endParaRPr lang="en-US"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88.3%</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3095687723"/>
                  </a:ext>
                </a:extLst>
              </a:tr>
              <a:tr h="214395">
                <a:tc>
                  <a:txBody>
                    <a:bodyPr/>
                    <a:lstStyle/>
                    <a:p>
                      <a:pPr algn="l" fontAlgn="b"/>
                      <a:r>
                        <a:rPr lang="en-GB" sz="1200" u="none" strike="noStrike" dirty="0">
                          <a:solidFill>
                            <a:schemeClr val="accent5">
                              <a:lumMod val="75000"/>
                            </a:schemeClr>
                          </a:solidFill>
                          <a:effectLst/>
                        </a:rPr>
                        <a:t>NACE 42</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Civil engineering</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87.4%</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2512962073"/>
                  </a:ext>
                </a:extLst>
              </a:tr>
              <a:tr h="214395">
                <a:tc>
                  <a:txBody>
                    <a:bodyPr/>
                    <a:lstStyle/>
                    <a:p>
                      <a:pPr algn="l" fontAlgn="b"/>
                      <a:r>
                        <a:rPr lang="en-GB" sz="1200" u="none" strike="noStrike" dirty="0">
                          <a:solidFill>
                            <a:schemeClr val="accent5">
                              <a:lumMod val="75000"/>
                            </a:schemeClr>
                          </a:solidFill>
                          <a:effectLst/>
                        </a:rPr>
                        <a:t>NACE 31</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Manufacture of furniture</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87.0%</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13425849"/>
                  </a:ext>
                </a:extLst>
              </a:tr>
              <a:tr h="214395">
                <a:tc>
                  <a:txBody>
                    <a:bodyPr/>
                    <a:lstStyle/>
                    <a:p>
                      <a:pPr algn="l" fontAlgn="b"/>
                      <a:r>
                        <a:rPr lang="en-GB" sz="1200" u="none" strike="noStrike" dirty="0">
                          <a:solidFill>
                            <a:schemeClr val="accent5">
                              <a:lumMod val="75000"/>
                            </a:schemeClr>
                          </a:solidFill>
                          <a:effectLst/>
                        </a:rPr>
                        <a:t>NACE 50</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Water transport</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84.8%</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1365511104"/>
                  </a:ext>
                </a:extLst>
              </a:tr>
              <a:tr h="214395">
                <a:tc>
                  <a:txBody>
                    <a:bodyPr/>
                    <a:lstStyle/>
                    <a:p>
                      <a:pPr algn="l" fontAlgn="b"/>
                      <a:r>
                        <a:rPr lang="en-GB" sz="1200" u="none" strike="noStrike" dirty="0">
                          <a:solidFill>
                            <a:schemeClr val="accent5">
                              <a:lumMod val="75000"/>
                            </a:schemeClr>
                          </a:solidFill>
                          <a:effectLst/>
                        </a:rPr>
                        <a:t>NACE 01</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US" sz="1200" u="none" strike="noStrike" dirty="0">
                          <a:solidFill>
                            <a:schemeClr val="accent5">
                              <a:lumMod val="75000"/>
                            </a:schemeClr>
                          </a:solidFill>
                          <a:effectLst/>
                        </a:rPr>
                        <a:t>Crop and animal production, hunting and related service activities</a:t>
                      </a:r>
                      <a:endParaRPr lang="en-US"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84.4%</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3849086248"/>
                  </a:ext>
                </a:extLst>
              </a:tr>
              <a:tr h="214395">
                <a:tc>
                  <a:txBody>
                    <a:bodyPr/>
                    <a:lstStyle/>
                    <a:p>
                      <a:pPr algn="l" fontAlgn="b"/>
                      <a:r>
                        <a:rPr lang="en-GB" sz="1200" u="none" strike="noStrike" dirty="0">
                          <a:solidFill>
                            <a:schemeClr val="accent5">
                              <a:lumMod val="75000"/>
                            </a:schemeClr>
                          </a:solidFill>
                          <a:effectLst/>
                        </a:rPr>
                        <a:t>NACE 03</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Fishing and aquaculture</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81.9%</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4012457902"/>
                  </a:ext>
                </a:extLst>
              </a:tr>
              <a:tr h="214395">
                <a:tc>
                  <a:txBody>
                    <a:bodyPr/>
                    <a:lstStyle/>
                    <a:p>
                      <a:pPr algn="l" fontAlgn="b"/>
                      <a:r>
                        <a:rPr lang="en-GB" sz="1200" u="none" strike="noStrike" dirty="0">
                          <a:solidFill>
                            <a:schemeClr val="accent5">
                              <a:lumMod val="75000"/>
                            </a:schemeClr>
                          </a:solidFill>
                          <a:effectLst/>
                        </a:rPr>
                        <a:t>NACE 41</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GB" sz="1200" u="none" strike="noStrike" dirty="0">
                          <a:solidFill>
                            <a:schemeClr val="accent5">
                              <a:lumMod val="75000"/>
                            </a:schemeClr>
                          </a:solidFill>
                          <a:effectLst/>
                        </a:rPr>
                        <a:t>Construction of buildings</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81.4%</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2343556149"/>
                  </a:ext>
                </a:extLst>
              </a:tr>
              <a:tr h="214395">
                <a:tc>
                  <a:txBody>
                    <a:bodyPr/>
                    <a:lstStyle/>
                    <a:p>
                      <a:pPr algn="l" fontAlgn="b"/>
                      <a:r>
                        <a:rPr lang="en-GB" sz="1200" u="none" strike="noStrike" dirty="0">
                          <a:solidFill>
                            <a:schemeClr val="accent5">
                              <a:lumMod val="75000"/>
                            </a:schemeClr>
                          </a:solidFill>
                          <a:effectLst/>
                        </a:rPr>
                        <a:t>NACE 15</a:t>
                      </a:r>
                      <a:endParaRPr lang="en-GB"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l" fontAlgn="b"/>
                      <a:r>
                        <a:rPr lang="en-US" sz="1200" u="none" strike="noStrike" dirty="0">
                          <a:solidFill>
                            <a:schemeClr val="accent5">
                              <a:lumMod val="75000"/>
                            </a:schemeClr>
                          </a:solidFill>
                          <a:effectLst/>
                        </a:rPr>
                        <a:t>Manufacture of leather and related products</a:t>
                      </a:r>
                      <a:endParaRPr lang="en-US" sz="1200" b="0" i="0" u="none" strike="noStrike" dirty="0">
                        <a:solidFill>
                          <a:schemeClr val="accent5">
                            <a:lumMod val="75000"/>
                          </a:schemeClr>
                        </a:solidFill>
                        <a:effectLst/>
                        <a:latin typeface="Calibri" panose="020F0502020204030204" pitchFamily="34" charset="0"/>
                      </a:endParaRPr>
                    </a:p>
                  </a:txBody>
                  <a:tcPr marL="36000" marR="9525" marT="9525" marB="0" anchor="ctr"/>
                </a:tc>
                <a:tc>
                  <a:txBody>
                    <a:bodyPr/>
                    <a:lstStyle/>
                    <a:p>
                      <a:pPr algn="r" fontAlgn="b"/>
                      <a:r>
                        <a:rPr lang="en-GB" sz="1200" u="none" strike="noStrike" dirty="0">
                          <a:solidFill>
                            <a:schemeClr val="accent5">
                              <a:lumMod val="75000"/>
                            </a:schemeClr>
                          </a:solidFill>
                          <a:effectLst/>
                        </a:rPr>
                        <a:t>81.2%</a:t>
                      </a:r>
                      <a:endParaRPr lang="en-GB" sz="1200" b="0" i="0" u="none" strike="noStrike" dirty="0">
                        <a:solidFill>
                          <a:schemeClr val="accent5">
                            <a:lumMod val="75000"/>
                          </a:schemeClr>
                        </a:solidFill>
                        <a:effectLst/>
                        <a:latin typeface="Calibri" panose="020F0502020204030204" pitchFamily="34" charset="0"/>
                      </a:endParaRPr>
                    </a:p>
                  </a:txBody>
                  <a:tcPr marL="9525" marR="720000" marT="9525" marB="0" anchor="ctr"/>
                </a:tc>
                <a:extLst>
                  <a:ext uri="{0D108BD9-81ED-4DB2-BD59-A6C34878D82A}">
                    <a16:rowId xmlns:a16="http://schemas.microsoft.com/office/drawing/2014/main" val="1008760809"/>
                  </a:ext>
                </a:extLst>
              </a:tr>
            </a:tbl>
          </a:graphicData>
        </a:graphic>
      </p:graphicFrame>
      <p:sp>
        <p:nvSpPr>
          <p:cNvPr id="5" name="TextBox 4">
            <a:extLst>
              <a:ext uri="{FF2B5EF4-FFF2-40B4-BE49-F238E27FC236}">
                <a16:creationId xmlns:a16="http://schemas.microsoft.com/office/drawing/2014/main" id="{79673E41-519E-9931-F01F-D559739D8987}"/>
              </a:ext>
            </a:extLst>
          </p:cNvPr>
          <p:cNvSpPr txBox="1"/>
          <p:nvPr/>
        </p:nvSpPr>
        <p:spPr>
          <a:xfrm>
            <a:off x="1272304" y="4366376"/>
            <a:ext cx="5352394" cy="276999"/>
          </a:xfrm>
          <a:prstGeom prst="rect">
            <a:avLst/>
          </a:prstGeom>
          <a:noFill/>
        </p:spPr>
        <p:txBody>
          <a:bodyPr wrap="square" rtlCol="0">
            <a:spAutoFit/>
          </a:bodyPr>
          <a:lstStyle/>
          <a:p>
            <a:r>
              <a:rPr lang="fr-FR" sz="1200" i="1" dirty="0"/>
              <a:t>NACE: </a:t>
            </a:r>
            <a:r>
              <a:rPr lang="en-US" sz="1200" i="1" dirty="0"/>
              <a:t>Statistical Classification of Economic Activities, see </a:t>
            </a:r>
            <a:r>
              <a:rPr lang="en-US" sz="1200" i="1">
                <a:hlinkClick r:id="rId3" tooltip="link to the Eurostat publication detailing the structure and the description of the classification"/>
              </a:rPr>
              <a:t>Eurostat website</a:t>
            </a:r>
            <a:r>
              <a:rPr lang="en-US" sz="1200" i="1"/>
              <a:t>.</a:t>
            </a:r>
            <a:endParaRPr lang="en-GB" sz="1200" i="1" dirty="0"/>
          </a:p>
        </p:txBody>
      </p:sp>
      <p:sp>
        <p:nvSpPr>
          <p:cNvPr id="6" name="TextBox 5">
            <a:extLst>
              <a:ext uri="{FF2B5EF4-FFF2-40B4-BE49-F238E27FC236}">
                <a16:creationId xmlns:a16="http://schemas.microsoft.com/office/drawing/2014/main" id="{E5A4B145-7715-9E4F-834E-137E1D8F5797}"/>
              </a:ext>
              <a:ext uri="{C183D7F6-B498-43B3-948B-1728B52AA6E4}">
                <adec:decorative xmlns:adec="http://schemas.microsoft.com/office/drawing/2017/decorative" val="0"/>
              </a:ext>
            </a:extLst>
          </p:cNvPr>
          <p:cNvSpPr txBox="1"/>
          <p:nvPr/>
        </p:nvSpPr>
        <p:spPr>
          <a:xfrm>
            <a:off x="1272304" y="4580774"/>
            <a:ext cx="597666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workers working in the 10 activity sectors in the table in </a:t>
            </a: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9930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27B3EA-080B-36E9-5051-6341F2580519}"/>
              </a:ext>
            </a:extLst>
          </p:cNvPr>
          <p:cNvSpPr>
            <a:spLocks noGrp="1"/>
          </p:cNvSpPr>
          <p:nvPr>
            <p:ph type="title"/>
          </p:nvPr>
        </p:nvSpPr>
        <p:spPr>
          <a:xfrm>
            <a:off x="449262" y="134938"/>
            <a:ext cx="7843399" cy="366712"/>
          </a:xfrm>
        </p:spPr>
        <p:txBody>
          <a:bodyPr/>
          <a:lstStyle/>
          <a:p>
            <a:r>
              <a:rPr lang="en-GB" sz="2400" dirty="0"/>
              <a:t>Proportion of workers exposed by </a:t>
            </a:r>
            <a:r>
              <a:rPr lang="en-GB" sz="2400"/>
              <a:t>job category </a:t>
            </a:r>
            <a:r>
              <a:rPr lang="en-GB" sz="2400" b="0"/>
              <a:t>(1/3)</a:t>
            </a:r>
            <a:endParaRPr lang="en-GB" sz="2400" b="0" dirty="0"/>
          </a:p>
        </p:txBody>
      </p:sp>
      <p:sp>
        <p:nvSpPr>
          <p:cNvPr id="9" name="TextBox 8">
            <a:extLst>
              <a:ext uri="{FF2B5EF4-FFF2-40B4-BE49-F238E27FC236}">
                <a16:creationId xmlns:a16="http://schemas.microsoft.com/office/drawing/2014/main" id="{805DD234-2FB4-508E-CB0A-4FB3B28F2DBE}"/>
              </a:ext>
            </a:extLst>
          </p:cNvPr>
          <p:cNvSpPr txBox="1"/>
          <p:nvPr/>
        </p:nvSpPr>
        <p:spPr>
          <a:xfrm>
            <a:off x="449263" y="692339"/>
            <a:ext cx="7561262" cy="646331"/>
          </a:xfrm>
          <a:prstGeom prst="rect">
            <a:avLst/>
          </a:prstGeom>
          <a:noFill/>
        </p:spPr>
        <p:txBody>
          <a:bodyPr wrap="square" rtlCol="0" anchor="ctr">
            <a:spAutoFit/>
          </a:bodyPr>
          <a:lst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2"/>
                </a:solidFill>
                <a:effectLst/>
                <a:ea typeface="SimSun" panose="02010600030101010101" pitchFamily="2" charset="-122"/>
                <a:cs typeface="Times New Roman" panose="02020603050405020304" pitchFamily="18" charset="0"/>
              </a:rPr>
              <a:t>The job categories with the highest average number of exposure</a:t>
            </a:r>
            <a:r>
              <a:rPr lang="en-US" sz="1800" dirty="0">
                <a:solidFill>
                  <a:schemeClr val="tx2"/>
                </a:solidFill>
                <a:ea typeface="SimSun" panose="02010600030101010101" pitchFamily="2" charset="-122"/>
                <a:cs typeface="Times New Roman" panose="02020603050405020304" pitchFamily="18" charset="0"/>
              </a:rPr>
              <a:t> per worker</a:t>
            </a:r>
            <a:r>
              <a:rPr lang="en-US" sz="1800" dirty="0">
                <a:solidFill>
                  <a:schemeClr val="tx2"/>
                </a:solidFill>
                <a:effectLst/>
                <a:ea typeface="SimSun" panose="02010600030101010101" pitchFamily="2" charset="-122"/>
                <a:cs typeface="Times New Roman" panose="02020603050405020304" pitchFamily="18" charset="0"/>
              </a:rPr>
              <a:t> (3 or more cancer risk </a:t>
            </a:r>
            <a:r>
              <a:rPr lang="en-US" sz="1800">
                <a:solidFill>
                  <a:schemeClr val="tx2"/>
                </a:solidFill>
                <a:effectLst/>
                <a:ea typeface="SimSun" panose="02010600030101010101" pitchFamily="2" charset="-122"/>
                <a:cs typeface="Times New Roman" panose="02020603050405020304" pitchFamily="18" charset="0"/>
              </a:rPr>
              <a:t>factors): </a:t>
            </a:r>
            <a:r>
              <a:rPr lang="en-US" sz="1800" b="1">
                <a:solidFill>
                  <a:schemeClr val="tx2"/>
                </a:solidFill>
                <a:effectLst/>
                <a:ea typeface="SimSun" panose="02010600030101010101" pitchFamily="2" charset="-122"/>
                <a:cs typeface="Times New Roman" panose="02020603050405020304" pitchFamily="18" charset="0"/>
              </a:rPr>
              <a:t>Road construction workers</a:t>
            </a:r>
            <a:endParaRPr lang="en-GB" sz="1800" b="1" dirty="0">
              <a:solidFill>
                <a:schemeClr val="tx2"/>
              </a:solidFill>
              <a:effectLst/>
              <a:ea typeface="SimSun" panose="02010600030101010101" pitchFamily="2" charset="-122"/>
              <a:cs typeface="Times New Roman" panose="02020603050405020304" pitchFamily="18" charset="0"/>
            </a:endParaRPr>
          </a:p>
        </p:txBody>
      </p:sp>
      <p:graphicFrame>
        <p:nvGraphicFramePr>
          <p:cNvPr id="13" name="Table 12" descr="Table showing exposures in the last working week for road construction workers.">
            <a:extLst>
              <a:ext uri="{FF2B5EF4-FFF2-40B4-BE49-F238E27FC236}">
                <a16:creationId xmlns:a16="http://schemas.microsoft.com/office/drawing/2014/main" id="{D9EF0846-A3BC-BABE-FBCD-AD01C254452D}"/>
              </a:ext>
            </a:extLst>
          </p:cNvPr>
          <p:cNvGraphicFramePr>
            <a:graphicFrameLocks noGrp="1"/>
          </p:cNvGraphicFramePr>
          <p:nvPr>
            <p:extLst>
              <p:ext uri="{D42A27DB-BD31-4B8C-83A1-F6EECF244321}">
                <p14:modId xmlns:p14="http://schemas.microsoft.com/office/powerpoint/2010/main" val="1146235077"/>
              </p:ext>
            </p:extLst>
          </p:nvPr>
        </p:nvGraphicFramePr>
        <p:xfrm>
          <a:off x="449262" y="1402266"/>
          <a:ext cx="7984465" cy="2416586"/>
        </p:xfrm>
        <a:graphic>
          <a:graphicData uri="http://schemas.openxmlformats.org/drawingml/2006/table">
            <a:tbl>
              <a:tblPr firstRow="1" bandRow="1">
                <a:tableStyleId>{5C22544A-7EE6-4342-B048-85BDC9FD1C3A}</a:tableStyleId>
              </a:tblPr>
              <a:tblGrid>
                <a:gridCol w="700682">
                  <a:extLst>
                    <a:ext uri="{9D8B030D-6E8A-4147-A177-3AD203B41FA5}">
                      <a16:colId xmlns:a16="http://schemas.microsoft.com/office/drawing/2014/main" val="1768893906"/>
                    </a:ext>
                  </a:extLst>
                </a:gridCol>
                <a:gridCol w="3594655">
                  <a:extLst>
                    <a:ext uri="{9D8B030D-6E8A-4147-A177-3AD203B41FA5}">
                      <a16:colId xmlns:a16="http://schemas.microsoft.com/office/drawing/2014/main" val="4015145263"/>
                    </a:ext>
                  </a:extLst>
                </a:gridCol>
                <a:gridCol w="3689128">
                  <a:extLst>
                    <a:ext uri="{9D8B030D-6E8A-4147-A177-3AD203B41FA5}">
                      <a16:colId xmlns:a16="http://schemas.microsoft.com/office/drawing/2014/main" val="2075921377"/>
                    </a:ext>
                  </a:extLst>
                </a:gridCol>
              </a:tblGrid>
              <a:tr h="263950">
                <a:tc>
                  <a:txBody>
                    <a:bodyPr/>
                    <a:lstStyle/>
                    <a:p>
                      <a:pPr algn="l" fontAlgn="b"/>
                      <a:r>
                        <a:rPr lang="fr-FR" sz="1200" b="1" u="none" strike="noStrike" baseline="0" noProof="0">
                          <a:solidFill>
                            <a:schemeClr val="bg2"/>
                          </a:solidFill>
                          <a:effectLst/>
                        </a:rPr>
                        <a:t>Ranking</a:t>
                      </a:r>
                      <a:endParaRPr lang="en-GB" sz="1200" b="1" i="0" u="none" strike="noStrike" baseline="0" noProof="0" dirty="0">
                        <a:solidFill>
                          <a:schemeClr val="bg2"/>
                        </a:solidFill>
                        <a:effectLst/>
                        <a:latin typeface="+mn-lt"/>
                      </a:endParaRPr>
                    </a:p>
                  </a:txBody>
                  <a:tcPr marL="36000" marR="9525" marT="9525" marB="0" anchor="ctr"/>
                </a:tc>
                <a:tc>
                  <a:txBody>
                    <a:bodyPr/>
                    <a:lstStyle/>
                    <a:p>
                      <a:pPr algn="l" fontAlgn="b"/>
                      <a:r>
                        <a:rPr lang="fr-FR" sz="1200" b="1" u="none" strike="noStrike" baseline="0" noProof="0">
                          <a:solidFill>
                            <a:schemeClr val="bg2"/>
                          </a:solidFill>
                          <a:effectLst/>
                        </a:rPr>
                        <a:t>Cancer risk factors</a:t>
                      </a:r>
                      <a:endParaRPr lang="en-GB" sz="1200" b="1" i="0" u="none" strike="noStrike" baseline="0" noProof="0" dirty="0">
                        <a:solidFill>
                          <a:schemeClr val="bg2"/>
                        </a:solidFill>
                        <a:effectLst/>
                        <a:latin typeface="+mn-lt"/>
                      </a:endParaRPr>
                    </a:p>
                  </a:txBody>
                  <a:tcPr marL="36000" marR="9525" marT="9525" marB="0" anchor="ctr"/>
                </a:tc>
                <a:tc>
                  <a:txBody>
                    <a:bodyPr/>
                    <a:lstStyle/>
                    <a:p>
                      <a:pPr algn="ctr" fontAlgn="b"/>
                      <a:r>
                        <a:rPr lang="fr-FR" sz="1200" b="1" u="none" strike="noStrike" baseline="0" noProof="0">
                          <a:solidFill>
                            <a:schemeClr val="bg2"/>
                          </a:solidFill>
                          <a:effectLst/>
                        </a:rPr>
                        <a:t>Proportion of road construction workers exposed</a:t>
                      </a:r>
                      <a:endParaRPr lang="en-GB" sz="1200" b="1" i="0" u="none" strike="noStrike" baseline="0" noProof="0" dirty="0">
                        <a:solidFill>
                          <a:schemeClr val="bg2"/>
                        </a:solidFill>
                        <a:effectLst/>
                        <a:latin typeface="+mn-lt"/>
                      </a:endParaRPr>
                    </a:p>
                  </a:txBody>
                  <a:tcPr marL="36000" marR="9525" marT="9525" marB="0" anchor="ctr"/>
                </a:tc>
                <a:extLst>
                  <a:ext uri="{0D108BD9-81ED-4DB2-BD59-A6C34878D82A}">
                    <a16:rowId xmlns:a16="http://schemas.microsoft.com/office/drawing/2014/main" val="2492327051"/>
                  </a:ext>
                </a:extLst>
              </a:tr>
              <a:tr h="263950">
                <a:tc>
                  <a:txBody>
                    <a:bodyPr/>
                    <a:lstStyle/>
                    <a:p>
                      <a:pPr algn="l" fontAlgn="b"/>
                      <a:r>
                        <a:rPr lang="fr-FR" sz="1200" b="0" u="none" strike="noStrike" noProof="0">
                          <a:solidFill>
                            <a:schemeClr val="tx1"/>
                          </a:solidFill>
                          <a:effectLst/>
                        </a:rPr>
                        <a:t>1</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Respirable crystalline silica</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92.2%</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765203683"/>
                  </a:ext>
                </a:extLst>
              </a:tr>
              <a:tr h="263950">
                <a:tc>
                  <a:txBody>
                    <a:bodyPr/>
                    <a:lstStyle/>
                    <a:p>
                      <a:pPr algn="l" fontAlgn="b"/>
                      <a:r>
                        <a:rPr lang="fr-FR" sz="1200" b="0" u="none" strike="noStrike" noProof="0">
                          <a:solidFill>
                            <a:schemeClr val="tx1"/>
                          </a:solidFill>
                          <a:effectLst/>
                        </a:rPr>
                        <a:t>2</a:t>
                      </a:r>
                      <a:endParaRPr lang="fr-FR" sz="1200" b="0" i="0" u="none" strike="noStrike" noProof="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Diesel </a:t>
                      </a:r>
                      <a:r>
                        <a:rPr lang="en-GB" sz="1200" u="none" strike="noStrike" noProof="0" dirty="0">
                          <a:solidFill>
                            <a:schemeClr val="tx1"/>
                          </a:solidFill>
                          <a:effectLst/>
                        </a:rPr>
                        <a:t>engine </a:t>
                      </a:r>
                      <a:r>
                        <a:rPr lang="en-GB" sz="1200" u="none" strike="noStrike" noProof="0">
                          <a:solidFill>
                            <a:schemeClr val="tx1"/>
                          </a:solidFill>
                          <a:effectLst/>
                        </a:rPr>
                        <a:t>exhaust emissions</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effectLst/>
                        </a:rPr>
                        <a:t>78.2%</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154118440"/>
                  </a:ext>
                </a:extLst>
              </a:tr>
              <a:tr h="304986">
                <a:tc>
                  <a:txBody>
                    <a:bodyPr/>
                    <a:lstStyle/>
                    <a:p>
                      <a:pPr algn="l" fontAlgn="b"/>
                      <a:r>
                        <a:rPr lang="fr-FR" sz="1200" b="0" u="none" strike="noStrike" noProof="0">
                          <a:solidFill>
                            <a:schemeClr val="tx1"/>
                          </a:solidFill>
                          <a:effectLst/>
                        </a:rPr>
                        <a:t>3</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Solar ultraviolet radiation (including ocular exposure)</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75.4%</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99796076"/>
                  </a:ext>
                </a:extLst>
              </a:tr>
              <a:tr h="263950">
                <a:tc>
                  <a:txBody>
                    <a:bodyPr/>
                    <a:lstStyle/>
                    <a:p>
                      <a:pPr algn="l" fontAlgn="b"/>
                      <a:r>
                        <a:rPr lang="fr-FR" sz="1200" b="0" u="none" strike="noStrike" noProof="0">
                          <a:solidFill>
                            <a:schemeClr val="tx1"/>
                          </a:solidFill>
                          <a:effectLst/>
                        </a:rPr>
                        <a:t>4</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Benzene</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68.4%</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511400957"/>
                  </a:ext>
                </a:extLst>
              </a:tr>
              <a:tr h="263950">
                <a:tc>
                  <a:txBody>
                    <a:bodyPr/>
                    <a:lstStyle/>
                    <a:p>
                      <a:pPr algn="l" fontAlgn="b"/>
                      <a:r>
                        <a:rPr lang="fr-FR" sz="1200" b="0" u="none" strike="noStrike" noProof="0">
                          <a:solidFill>
                            <a:schemeClr val="tx1"/>
                          </a:solidFill>
                          <a:effectLst/>
                        </a:rPr>
                        <a:t>5</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Lead and inorganic compounds</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14.4%</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70728337"/>
                  </a:ext>
                </a:extLst>
              </a:tr>
              <a:tr h="263950">
                <a:tc>
                  <a:txBody>
                    <a:bodyPr/>
                    <a:lstStyle/>
                    <a:p>
                      <a:pPr algn="l" fontAlgn="b"/>
                      <a:r>
                        <a:rPr lang="fr-FR" sz="1200" b="0" u="none" strike="noStrike" noProof="0">
                          <a:solidFill>
                            <a:schemeClr val="tx1"/>
                          </a:solidFill>
                          <a:effectLst/>
                        </a:rPr>
                        <a:t>6</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Formaldehyde</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8.3%</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675017171"/>
                  </a:ext>
                </a:extLst>
              </a:tr>
              <a:tr h="263950">
                <a:tc>
                  <a:txBody>
                    <a:bodyPr/>
                    <a:lstStyle/>
                    <a:p>
                      <a:pPr algn="l" fontAlgn="b"/>
                      <a:r>
                        <a:rPr lang="fr-FR" sz="1200" b="0" u="none" strike="noStrike" noProof="0">
                          <a:solidFill>
                            <a:schemeClr val="tx1"/>
                          </a:solidFill>
                          <a:effectLst/>
                        </a:rPr>
                        <a:t>7</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Asbestos</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7%</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465689558"/>
                  </a:ext>
                </a:extLst>
              </a:tr>
              <a:tr h="263950">
                <a:tc>
                  <a:txBody>
                    <a:bodyPr/>
                    <a:lstStyle/>
                    <a:p>
                      <a:pPr algn="l" fontAlgn="b"/>
                      <a:r>
                        <a:rPr lang="fr-FR" sz="1200" b="0" u="none" strike="noStrike" noProof="0">
                          <a:solidFill>
                            <a:schemeClr val="tx1"/>
                          </a:solidFill>
                          <a:effectLst/>
                        </a:rPr>
                        <a:t>8</a:t>
                      </a:r>
                      <a:endParaRPr lang="en-GB" sz="1200" b="0" i="0" u="none" strike="noStrike" noProof="0" dirty="0">
                        <a:solidFill>
                          <a:schemeClr val="tx1"/>
                        </a:solidFill>
                        <a:effectLst/>
                        <a:latin typeface="+mn-lt"/>
                      </a:endParaRPr>
                    </a:p>
                  </a:txBody>
                  <a:tcPr marL="36000" marR="9525" marT="9525" marB="0" anchor="ct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GB" sz="1200" u="none" strike="noStrike" noProof="0">
                          <a:solidFill>
                            <a:schemeClr val="tx1"/>
                          </a:solidFill>
                          <a:effectLst/>
                        </a:rPr>
                        <a:t>Hexavalent chromium</a:t>
                      </a:r>
                      <a:endParaRPr lang="en-GB" sz="1200" b="0" i="0" u="none" strike="noStrike" noProof="0">
                        <a:solidFill>
                          <a:schemeClr val="tx1"/>
                        </a:solidFill>
                        <a:effectLst/>
                        <a:latin typeface="+mn-lt"/>
                      </a:endParaRPr>
                    </a:p>
                  </a:txBody>
                  <a:tcPr marL="36000" marR="9525" marT="9525" marB="0" anchor="ctr"/>
                </a:tc>
                <a:tc>
                  <a:txBody>
                    <a:bodyPr/>
                    <a:lstStyle/>
                    <a:p>
                      <a:pPr algn="ctr" fontAlgn="b"/>
                      <a:r>
                        <a:rPr lang="en-GB" sz="1200" u="none" strike="noStrike" noProof="0">
                          <a:effectLst/>
                        </a:rPr>
                        <a:t>1.2%</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966462523"/>
                  </a:ext>
                </a:extLst>
              </a:tr>
            </a:tbl>
          </a:graphicData>
        </a:graphic>
      </p:graphicFrame>
      <p:sp>
        <p:nvSpPr>
          <p:cNvPr id="2" name="TextBox 1">
            <a:extLst>
              <a:ext uri="{FF2B5EF4-FFF2-40B4-BE49-F238E27FC236}">
                <a16:creationId xmlns:a16="http://schemas.microsoft.com/office/drawing/2014/main" id="{5DE1D9F3-3209-8D2B-3ABF-A6AC425E6599}"/>
              </a:ext>
              <a:ext uri="{C183D7F6-B498-43B3-948B-1728B52AA6E4}">
                <adec:decorative xmlns:adec="http://schemas.microsoft.com/office/drawing/2017/decorative" val="0"/>
              </a:ext>
            </a:extLst>
          </p:cNvPr>
          <p:cNvSpPr txBox="1"/>
          <p:nvPr/>
        </p:nvSpPr>
        <p:spPr>
          <a:xfrm>
            <a:off x="1217444" y="3818852"/>
            <a:ext cx="64481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workers working in </a:t>
            </a:r>
            <a:r>
              <a:rPr lang="en-US" sz="1200">
                <a:effectLst/>
                <a:latin typeface="Arial" panose="020B0604020202020204" pitchFamily="34" charset="0"/>
                <a:ea typeface="SimSun" panose="02010600030101010101" pitchFamily="2" charset="-122"/>
                <a:cs typeface="Times New Roman" panose="02020603050405020304" pitchFamily="18" charset="0"/>
              </a:rPr>
              <a:t>the job categor</a:t>
            </a:r>
            <a:r>
              <a:rPr lang="en-US" sz="1200">
                <a:latin typeface="Arial" panose="020B0604020202020204" pitchFamily="34" charset="0"/>
                <a:ea typeface="SimSun" panose="02010600030101010101" pitchFamily="2" charset="-122"/>
                <a:cs typeface="Times New Roman" panose="02020603050405020304" pitchFamily="18" charset="0"/>
              </a:rPr>
              <a:t>y ‘road construction workers’</a:t>
            </a:r>
            <a:r>
              <a:rPr lang="en-US" sz="1200">
                <a:effectLst/>
                <a:latin typeface="Arial" panose="020B0604020202020204" pitchFamily="34" charset="0"/>
                <a:ea typeface="SimSun" panose="02010600030101010101" pitchFamily="2" charset="-122"/>
                <a:cs typeface="Times New Roman" panose="02020603050405020304" pitchFamily="18" charset="0"/>
              </a:rPr>
              <a:t> in </a:t>
            </a: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675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9534E-59FA-775B-9A31-B83936A0A4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9C08679-1E51-4786-A874-0E290006415D}"/>
              </a:ext>
            </a:extLst>
          </p:cNvPr>
          <p:cNvSpPr>
            <a:spLocks noGrp="1"/>
          </p:cNvSpPr>
          <p:nvPr>
            <p:ph type="title"/>
          </p:nvPr>
        </p:nvSpPr>
        <p:spPr>
          <a:xfrm>
            <a:off x="449262" y="134938"/>
            <a:ext cx="7797799" cy="366712"/>
          </a:xfrm>
        </p:spPr>
        <p:txBody>
          <a:bodyPr/>
          <a:lstStyle/>
          <a:p>
            <a:r>
              <a:rPr lang="en-GB" sz="2400" dirty="0"/>
              <a:t>Proportion of workers exposed by </a:t>
            </a:r>
            <a:r>
              <a:rPr lang="en-GB" sz="2400"/>
              <a:t>job category </a:t>
            </a:r>
            <a:r>
              <a:rPr lang="en-GB" sz="2400" b="0"/>
              <a:t>(2/3)</a:t>
            </a:r>
            <a:endParaRPr lang="en-GB" sz="2400" b="0" dirty="0"/>
          </a:p>
        </p:txBody>
      </p:sp>
      <p:sp>
        <p:nvSpPr>
          <p:cNvPr id="9" name="TextBox 8">
            <a:extLst>
              <a:ext uri="{FF2B5EF4-FFF2-40B4-BE49-F238E27FC236}">
                <a16:creationId xmlns:a16="http://schemas.microsoft.com/office/drawing/2014/main" id="{A30A3344-2D26-076C-A52F-0C677C0BA95C}"/>
              </a:ext>
            </a:extLst>
          </p:cNvPr>
          <p:cNvSpPr txBox="1"/>
          <p:nvPr/>
        </p:nvSpPr>
        <p:spPr>
          <a:xfrm>
            <a:off x="1187623" y="660807"/>
            <a:ext cx="6822901" cy="646331"/>
          </a:xfrm>
          <a:prstGeom prst="rect">
            <a:avLst/>
          </a:prstGeom>
          <a:noFill/>
        </p:spPr>
        <p:txBody>
          <a:bodyPr wrap="square" rtlCol="0" anchor="ctr">
            <a:spAutoFit/>
          </a:bodyPr>
          <a:lst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2"/>
                </a:solidFill>
                <a:effectLst/>
                <a:ea typeface="SimSun" panose="02010600030101010101" pitchFamily="2" charset="-122"/>
                <a:cs typeface="Times New Roman" panose="02020603050405020304" pitchFamily="18" charset="0"/>
              </a:rPr>
              <a:t>The job categories with the highest average number of exposure</a:t>
            </a:r>
            <a:r>
              <a:rPr lang="en-US" sz="1800" dirty="0">
                <a:solidFill>
                  <a:schemeClr val="tx2"/>
                </a:solidFill>
                <a:ea typeface="SimSun" panose="02010600030101010101" pitchFamily="2" charset="-122"/>
                <a:cs typeface="Times New Roman" panose="02020603050405020304" pitchFamily="18" charset="0"/>
              </a:rPr>
              <a:t> per worker</a:t>
            </a:r>
            <a:r>
              <a:rPr lang="en-US" sz="1800" dirty="0">
                <a:solidFill>
                  <a:schemeClr val="tx2"/>
                </a:solidFill>
                <a:effectLst/>
                <a:ea typeface="SimSun" panose="02010600030101010101" pitchFamily="2" charset="-122"/>
                <a:cs typeface="Times New Roman" panose="02020603050405020304" pitchFamily="18" charset="0"/>
              </a:rPr>
              <a:t> (3 or more cancer risk </a:t>
            </a:r>
            <a:r>
              <a:rPr lang="en-US" sz="1800">
                <a:solidFill>
                  <a:schemeClr val="tx2"/>
                </a:solidFill>
                <a:effectLst/>
                <a:ea typeface="SimSun" panose="02010600030101010101" pitchFamily="2" charset="-122"/>
                <a:cs typeface="Times New Roman" panose="02020603050405020304" pitchFamily="18" charset="0"/>
              </a:rPr>
              <a:t>factors): </a:t>
            </a:r>
            <a:r>
              <a:rPr lang="en-US" sz="1800" b="1">
                <a:solidFill>
                  <a:schemeClr val="tx2"/>
                </a:solidFill>
                <a:effectLst/>
                <a:ea typeface="SimSun" panose="02010600030101010101" pitchFamily="2" charset="-122"/>
                <a:cs typeface="Times New Roman" panose="02020603050405020304" pitchFamily="18" charset="0"/>
              </a:rPr>
              <a:t>Firefighters</a:t>
            </a:r>
            <a:endParaRPr lang="en-GB" sz="1800" b="1" dirty="0">
              <a:solidFill>
                <a:schemeClr val="tx2"/>
              </a:solidFill>
              <a:effectLst/>
              <a:ea typeface="SimSun" panose="02010600030101010101" pitchFamily="2" charset="-122"/>
              <a:cs typeface="Times New Roman" panose="02020603050405020304" pitchFamily="18" charset="0"/>
            </a:endParaRPr>
          </a:p>
        </p:txBody>
      </p:sp>
      <p:graphicFrame>
        <p:nvGraphicFramePr>
          <p:cNvPr id="8" name="Table 7" descr="Table showing exposures in the last working week for firefighters.">
            <a:extLst>
              <a:ext uri="{FF2B5EF4-FFF2-40B4-BE49-F238E27FC236}">
                <a16:creationId xmlns:a16="http://schemas.microsoft.com/office/drawing/2014/main" id="{2248E9E8-76F5-1CED-0569-C34F21AD9ED5}"/>
              </a:ext>
            </a:extLst>
          </p:cNvPr>
          <p:cNvGraphicFramePr>
            <a:graphicFrameLocks noGrp="1"/>
          </p:cNvGraphicFramePr>
          <p:nvPr>
            <p:extLst>
              <p:ext uri="{D42A27DB-BD31-4B8C-83A1-F6EECF244321}">
                <p14:modId xmlns:p14="http://schemas.microsoft.com/office/powerpoint/2010/main" val="2008293136"/>
              </p:ext>
            </p:extLst>
          </p:nvPr>
        </p:nvGraphicFramePr>
        <p:xfrm>
          <a:off x="685799" y="1346819"/>
          <a:ext cx="7561263" cy="3167400"/>
        </p:xfrm>
        <a:graphic>
          <a:graphicData uri="http://schemas.openxmlformats.org/drawingml/2006/table">
            <a:tbl>
              <a:tblPr firstRow="1" bandRow="1">
                <a:tableStyleId>{21E4AEA4-8DFA-4A89-87EB-49C32662AFE0}</a:tableStyleId>
              </a:tblPr>
              <a:tblGrid>
                <a:gridCol w="693684">
                  <a:extLst>
                    <a:ext uri="{9D8B030D-6E8A-4147-A177-3AD203B41FA5}">
                      <a16:colId xmlns:a16="http://schemas.microsoft.com/office/drawing/2014/main" val="1768893906"/>
                    </a:ext>
                  </a:extLst>
                </a:gridCol>
                <a:gridCol w="3728545">
                  <a:extLst>
                    <a:ext uri="{9D8B030D-6E8A-4147-A177-3AD203B41FA5}">
                      <a16:colId xmlns:a16="http://schemas.microsoft.com/office/drawing/2014/main" val="4015145263"/>
                    </a:ext>
                  </a:extLst>
                </a:gridCol>
                <a:gridCol w="3139034">
                  <a:extLst>
                    <a:ext uri="{9D8B030D-6E8A-4147-A177-3AD203B41FA5}">
                      <a16:colId xmlns:a16="http://schemas.microsoft.com/office/drawing/2014/main" val="2075921377"/>
                    </a:ext>
                  </a:extLst>
                </a:gridCol>
              </a:tblGrid>
              <a:tr h="263950">
                <a:tc>
                  <a:txBody>
                    <a:bodyPr/>
                    <a:lstStyle/>
                    <a:p>
                      <a:pPr algn="l" fontAlgn="b"/>
                      <a:r>
                        <a:rPr lang="fr-FR" sz="1200" b="1" i="0" u="none" strike="noStrike" noProof="0">
                          <a:solidFill>
                            <a:schemeClr val="tx1"/>
                          </a:solidFill>
                          <a:effectLst/>
                          <a:latin typeface="+mn-lt"/>
                        </a:rPr>
                        <a:t>Ranking</a:t>
                      </a:r>
                      <a:endParaRPr lang="en-GB" sz="1200" b="1" i="0" u="none" strike="noStrike" noProof="0" dirty="0">
                        <a:solidFill>
                          <a:schemeClr val="tx1"/>
                        </a:solidFill>
                        <a:effectLst/>
                        <a:latin typeface="+mn-lt"/>
                      </a:endParaRPr>
                    </a:p>
                  </a:txBody>
                  <a:tcPr marL="36000" marR="9525" marT="9525" marB="0" anchor="ctr"/>
                </a:tc>
                <a:tc>
                  <a:txBody>
                    <a:bodyPr/>
                    <a:lstStyle/>
                    <a:p>
                      <a:pPr algn="l" fontAlgn="b"/>
                      <a:r>
                        <a:rPr lang="fr-FR" sz="1200" b="1" i="0" u="none" strike="noStrike" noProof="0">
                          <a:solidFill>
                            <a:schemeClr val="tx1"/>
                          </a:solidFill>
                          <a:effectLst/>
                          <a:latin typeface="+mn-lt"/>
                        </a:rPr>
                        <a:t>Cancer risk factors</a:t>
                      </a:r>
                      <a:endParaRPr lang="en-GB" sz="1200" b="1" i="0" u="none" strike="noStrike" noProof="0" dirty="0">
                        <a:solidFill>
                          <a:schemeClr val="tx1"/>
                        </a:solidFill>
                        <a:effectLst/>
                        <a:latin typeface="+mn-lt"/>
                      </a:endParaRPr>
                    </a:p>
                  </a:txBody>
                  <a:tcPr marL="36000" marR="9525" marT="9525" marB="0" anchor="ctr"/>
                </a:tc>
                <a:tc>
                  <a:txBody>
                    <a:bodyPr/>
                    <a:lstStyle/>
                    <a:p>
                      <a:pPr algn="ctr" fontAlgn="b"/>
                      <a:r>
                        <a:rPr lang="fr-FR" sz="1200" b="1" i="0" u="none" strike="noStrike" noProof="0">
                          <a:solidFill>
                            <a:schemeClr val="tx1"/>
                          </a:solidFill>
                          <a:effectLst/>
                          <a:latin typeface="+mn-lt"/>
                        </a:rPr>
                        <a:t>Proportion of firefighters exposed</a:t>
                      </a:r>
                      <a:endParaRPr lang="en-GB" sz="1200" b="1"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492327051"/>
                  </a:ext>
                </a:extLst>
              </a:tr>
              <a:tr h="263950">
                <a:tc>
                  <a:txBody>
                    <a:bodyPr/>
                    <a:lstStyle/>
                    <a:p>
                      <a:pPr algn="l" fontAlgn="b"/>
                      <a:r>
                        <a:rPr lang="fr-FR" sz="1200" b="0" i="0" u="none" strike="noStrike" noProof="0">
                          <a:solidFill>
                            <a:schemeClr val="tx1"/>
                          </a:solidFill>
                          <a:effectLst/>
                          <a:latin typeface="+mn-lt"/>
                        </a:rPr>
                        <a:t>1</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Solar ultraviolet </a:t>
                      </a:r>
                      <a:r>
                        <a:rPr lang="en-GB" sz="1200" u="none" strike="noStrike" noProof="0" dirty="0">
                          <a:solidFill>
                            <a:schemeClr val="tx1"/>
                          </a:solidFill>
                          <a:effectLst/>
                          <a:latin typeface="+mn-lt"/>
                        </a:rPr>
                        <a:t>radiation (including ocular </a:t>
                      </a:r>
                      <a:r>
                        <a:rPr lang="en-GB" sz="1200" u="none" strike="noStrike" noProof="0">
                          <a:solidFill>
                            <a:schemeClr val="tx1"/>
                          </a:solidFill>
                          <a:effectLst/>
                          <a:latin typeface="+mn-lt"/>
                        </a:rPr>
                        <a:t>exposure)</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57.7%</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765203683"/>
                  </a:ext>
                </a:extLst>
              </a:tr>
              <a:tr h="263950">
                <a:tc>
                  <a:txBody>
                    <a:bodyPr/>
                    <a:lstStyle/>
                    <a:p>
                      <a:pPr algn="l" fontAlgn="b"/>
                      <a:r>
                        <a:rPr lang="fr-FR" sz="1200" b="0" i="0" u="none" strike="noStrike" noProof="0">
                          <a:solidFill>
                            <a:schemeClr val="tx1"/>
                          </a:solidFill>
                          <a:effectLst/>
                          <a:latin typeface="+mn-lt"/>
                        </a:rPr>
                        <a:t>2</a:t>
                      </a:r>
                    </a:p>
                  </a:txBody>
                  <a:tcPr marL="36000" marR="9525" marT="9525" marB="0" anchor="ctr"/>
                </a:tc>
                <a:tc>
                  <a:txBody>
                    <a:bodyPr/>
                    <a:lstStyle/>
                    <a:p>
                      <a:pPr algn="l" fontAlgn="b"/>
                      <a:r>
                        <a:rPr lang="en-GB" sz="1200" u="none" strike="noStrike" noProof="0">
                          <a:solidFill>
                            <a:schemeClr val="tx1"/>
                          </a:solidFill>
                          <a:effectLst/>
                          <a:latin typeface="+mn-lt"/>
                        </a:rPr>
                        <a:t>Diesel </a:t>
                      </a:r>
                      <a:r>
                        <a:rPr lang="en-GB" sz="1200" u="none" strike="noStrike" noProof="0" dirty="0">
                          <a:solidFill>
                            <a:schemeClr val="tx1"/>
                          </a:solidFill>
                          <a:effectLst/>
                          <a:latin typeface="+mn-lt"/>
                        </a:rPr>
                        <a:t>engine </a:t>
                      </a:r>
                      <a:r>
                        <a:rPr lang="en-GB" sz="1200" u="none" strike="noStrike" noProof="0">
                          <a:solidFill>
                            <a:schemeClr val="tx1"/>
                          </a:solidFill>
                          <a:effectLst/>
                          <a:latin typeface="+mn-lt"/>
                        </a:rPr>
                        <a:t>exhaust emissions</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51.8%</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154118440"/>
                  </a:ext>
                </a:extLst>
              </a:tr>
              <a:tr h="263950">
                <a:tc>
                  <a:txBody>
                    <a:bodyPr/>
                    <a:lstStyle/>
                    <a:p>
                      <a:pPr algn="l" fontAlgn="b"/>
                      <a:r>
                        <a:rPr lang="fr-FR" sz="1200" b="0" i="0" u="none" strike="noStrike" noProof="0">
                          <a:solidFill>
                            <a:schemeClr val="tx1"/>
                          </a:solidFill>
                          <a:effectLst/>
                          <a:latin typeface="+mn-lt"/>
                        </a:rPr>
                        <a:t>3</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Benzene</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51.3%</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99796076"/>
                  </a:ext>
                </a:extLst>
              </a:tr>
              <a:tr h="263950">
                <a:tc>
                  <a:txBody>
                    <a:bodyPr/>
                    <a:lstStyle/>
                    <a:p>
                      <a:pPr algn="l" fontAlgn="b"/>
                      <a:r>
                        <a:rPr lang="fr-FR" sz="1200" b="0" i="0" u="none" strike="noStrike" noProof="0">
                          <a:solidFill>
                            <a:schemeClr val="tx1"/>
                          </a:solidFill>
                          <a:effectLst/>
                          <a:latin typeface="+mn-lt"/>
                        </a:rPr>
                        <a:t>4</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1,3-butadiene</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45.7%</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511400957"/>
                  </a:ext>
                </a:extLst>
              </a:tr>
              <a:tr h="263950">
                <a:tc>
                  <a:txBody>
                    <a:bodyPr/>
                    <a:lstStyle/>
                    <a:p>
                      <a:pPr algn="l" fontAlgn="b"/>
                      <a:r>
                        <a:rPr lang="fr-FR" sz="1200" b="0" i="0" u="none" strike="noStrike" noProof="0">
                          <a:solidFill>
                            <a:schemeClr val="tx1"/>
                          </a:solidFill>
                          <a:effectLst/>
                          <a:latin typeface="+mn-lt"/>
                        </a:rPr>
                        <a:t>5</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Formaldehyde</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45.2%</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70728337"/>
                  </a:ext>
                </a:extLst>
              </a:tr>
              <a:tr h="263950">
                <a:tc>
                  <a:txBody>
                    <a:bodyPr/>
                    <a:lstStyle/>
                    <a:p>
                      <a:pPr algn="l" fontAlgn="b"/>
                      <a:r>
                        <a:rPr lang="fr-FR" sz="1200" b="0" i="0" u="none" strike="noStrike" noProof="0">
                          <a:solidFill>
                            <a:schemeClr val="tx1"/>
                          </a:solidFill>
                          <a:effectLst/>
                          <a:latin typeface="+mn-lt"/>
                        </a:rPr>
                        <a:t>6</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Hexavalent chromium</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27.8%</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675017171"/>
                  </a:ext>
                </a:extLst>
              </a:tr>
              <a:tr h="263950">
                <a:tc>
                  <a:txBody>
                    <a:bodyPr/>
                    <a:lstStyle/>
                    <a:p>
                      <a:pPr algn="l" fontAlgn="b"/>
                      <a:r>
                        <a:rPr lang="fr-FR" sz="1200" b="0" i="0" u="none" strike="noStrike" noProof="0">
                          <a:solidFill>
                            <a:schemeClr val="tx1"/>
                          </a:solidFill>
                          <a:effectLst/>
                          <a:latin typeface="+mn-lt"/>
                        </a:rPr>
                        <a:t>7</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Lead </a:t>
                      </a:r>
                      <a:r>
                        <a:rPr lang="en-GB" sz="1200" u="none" strike="noStrike" noProof="0" dirty="0">
                          <a:solidFill>
                            <a:schemeClr val="tx1"/>
                          </a:solidFill>
                          <a:effectLst/>
                          <a:latin typeface="+mn-lt"/>
                        </a:rPr>
                        <a:t>and </a:t>
                      </a:r>
                      <a:r>
                        <a:rPr lang="en-GB" sz="1200" u="none" strike="noStrike" noProof="0">
                          <a:solidFill>
                            <a:schemeClr val="tx1"/>
                          </a:solidFill>
                          <a:effectLst/>
                          <a:latin typeface="+mn-lt"/>
                        </a:rPr>
                        <a:t>inorganic compounds</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27.8%</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465689558"/>
                  </a:ext>
                </a:extLst>
              </a:tr>
              <a:tr h="263950">
                <a:tc>
                  <a:txBody>
                    <a:bodyPr/>
                    <a:lstStyle/>
                    <a:p>
                      <a:pPr algn="l" fontAlgn="b"/>
                      <a:r>
                        <a:rPr lang="fr-FR" sz="1200" b="0" i="0" u="none" strike="noStrike" noProof="0">
                          <a:solidFill>
                            <a:schemeClr val="tx1"/>
                          </a:solidFill>
                          <a:effectLst/>
                          <a:latin typeface="+mn-lt"/>
                        </a:rPr>
                        <a:t>8</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Asbestos</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22.6%</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966462523"/>
                  </a:ext>
                </a:extLst>
              </a:tr>
              <a:tr h="263950">
                <a:tc>
                  <a:txBody>
                    <a:bodyPr/>
                    <a:lstStyle/>
                    <a:p>
                      <a:pPr algn="l" fontAlgn="b"/>
                      <a:r>
                        <a:rPr lang="fr-FR" sz="1200" b="0" i="0" u="none" strike="noStrike" noProof="0">
                          <a:solidFill>
                            <a:schemeClr val="tx1"/>
                          </a:solidFill>
                          <a:effectLst/>
                          <a:latin typeface="+mn-lt"/>
                        </a:rPr>
                        <a:t>9</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latin typeface="+mn-lt"/>
                        </a:rPr>
                        <a:t>Respirable crystalline silica</a:t>
                      </a:r>
                      <a:endParaRPr lang="en-GB" sz="1200" b="0" i="0" u="none" strike="noStrike" noProof="0" dirty="0">
                        <a:solidFill>
                          <a:schemeClr val="tx1"/>
                        </a:solidFill>
                        <a:effectLst/>
                        <a:latin typeface="+mn-lt"/>
                      </a:endParaRPr>
                    </a:p>
                  </a:txBody>
                  <a:tcPr marL="36000" marR="9525" marT="9525" marB="0" anchor="ctr"/>
                </a:tc>
                <a:tc>
                  <a:txBody>
                    <a:bodyPr/>
                    <a:lstStyle/>
                    <a:p>
                      <a:pPr algn="ctr" fontAlgn="b"/>
                      <a:r>
                        <a:rPr lang="en-GB" sz="1200" u="none" strike="noStrike" noProof="0">
                          <a:solidFill>
                            <a:schemeClr val="tx1"/>
                          </a:solidFill>
                          <a:effectLst/>
                          <a:latin typeface="+mn-lt"/>
                        </a:rPr>
                        <a:t>5.0%</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1317775421"/>
                  </a:ext>
                </a:extLst>
              </a:tr>
              <a:tr h="263950">
                <a:tc>
                  <a:txBody>
                    <a:bodyPr/>
                    <a:lstStyle/>
                    <a:p>
                      <a:pPr marL="0" algn="l" defTabSz="342900" rtl="0" eaLnBrk="1" fontAlgn="b" latinLnBrk="0" hangingPunct="1"/>
                      <a:r>
                        <a:rPr lang="fr-FR" sz="1200" u="none" strike="noStrike" kern="1200" noProof="0">
                          <a:solidFill>
                            <a:schemeClr val="tx1"/>
                          </a:solidFill>
                          <a:effectLst/>
                          <a:latin typeface="+mn-lt"/>
                          <a:ea typeface="+mn-ea"/>
                          <a:cs typeface="+mn-cs"/>
                        </a:rPr>
                        <a:t>10</a:t>
                      </a:r>
                      <a:endParaRPr lang="en-GB" sz="1200" u="none" strike="noStrike" kern="1200" noProof="0" dirty="0">
                        <a:solidFill>
                          <a:schemeClr val="tx1"/>
                        </a:solidFill>
                        <a:effectLst/>
                        <a:latin typeface="+mn-lt"/>
                        <a:ea typeface="+mn-ea"/>
                        <a:cs typeface="+mn-cs"/>
                      </a:endParaRPr>
                    </a:p>
                  </a:txBody>
                  <a:tcPr marL="36000" marR="9525" marT="9525" marB="0" anchor="ctr"/>
                </a:tc>
                <a:tc>
                  <a:txBody>
                    <a:bodyPr/>
                    <a:lstStyle/>
                    <a:p>
                      <a:pPr marL="0" algn="l" defTabSz="342900" rtl="0" eaLnBrk="1" fontAlgn="b" latinLnBrk="0" hangingPunct="1"/>
                      <a:r>
                        <a:rPr lang="en-GB" sz="1200" u="none" strike="noStrike" kern="1200" noProof="0">
                          <a:solidFill>
                            <a:schemeClr val="tx1"/>
                          </a:solidFill>
                          <a:effectLst/>
                          <a:latin typeface="+mn-lt"/>
                          <a:ea typeface="+mn-ea"/>
                          <a:cs typeface="+mn-cs"/>
                        </a:rPr>
                        <a:t>Wood Dust</a:t>
                      </a:r>
                      <a:endParaRPr lang="en-GB" sz="1200" u="none" strike="noStrike" kern="1200" noProof="0" dirty="0">
                        <a:solidFill>
                          <a:schemeClr val="tx1"/>
                        </a:solidFill>
                        <a:effectLst/>
                        <a:latin typeface="+mn-lt"/>
                        <a:ea typeface="+mn-ea"/>
                        <a:cs typeface="+mn-cs"/>
                      </a:endParaRPr>
                    </a:p>
                  </a:txBody>
                  <a:tcPr marL="36000" marR="9525" marT="9525" marB="0" anchor="ctr"/>
                </a:tc>
                <a:tc>
                  <a:txBody>
                    <a:bodyPr/>
                    <a:lstStyle/>
                    <a:p>
                      <a:pPr marL="0" algn="ctr" defTabSz="342900" rtl="0" eaLnBrk="1" fontAlgn="b" latinLnBrk="0" hangingPunct="1"/>
                      <a:r>
                        <a:rPr lang="en-GB" sz="1200" u="none" strike="noStrike" kern="1200" noProof="0">
                          <a:solidFill>
                            <a:schemeClr val="tx1"/>
                          </a:solidFill>
                          <a:effectLst/>
                          <a:latin typeface="+mn-lt"/>
                          <a:ea typeface="+mn-ea"/>
                          <a:cs typeface="+mn-cs"/>
                        </a:rPr>
                        <a:t>4.6%</a:t>
                      </a:r>
                      <a:endParaRPr lang="en-GB" sz="1200" u="none" strike="noStrike" kern="1200" noProof="0" dirty="0">
                        <a:solidFill>
                          <a:schemeClr val="tx1"/>
                        </a:solidFill>
                        <a:effectLst/>
                        <a:latin typeface="+mn-lt"/>
                        <a:ea typeface="+mn-ea"/>
                        <a:cs typeface="+mn-cs"/>
                      </a:endParaRPr>
                    </a:p>
                  </a:txBody>
                  <a:tcPr marL="36000" marR="9525" marT="9525" marB="0" anchor="ctr"/>
                </a:tc>
                <a:extLst>
                  <a:ext uri="{0D108BD9-81ED-4DB2-BD59-A6C34878D82A}">
                    <a16:rowId xmlns:a16="http://schemas.microsoft.com/office/drawing/2014/main" val="172912151"/>
                  </a:ext>
                </a:extLst>
              </a:tr>
              <a:tr h="263950">
                <a:tc>
                  <a:txBody>
                    <a:bodyPr/>
                    <a:lstStyle/>
                    <a:p>
                      <a:pPr algn="l" fontAlgn="b"/>
                      <a:r>
                        <a:rPr lang="fr-FR" sz="1200" u="none" strike="noStrike" kern="1200" noProof="0">
                          <a:solidFill>
                            <a:schemeClr val="tx1"/>
                          </a:solidFill>
                          <a:effectLst/>
                          <a:latin typeface="+mn-lt"/>
                          <a:ea typeface="+mn-ea"/>
                          <a:cs typeface="+mn-cs"/>
                        </a:rPr>
                        <a:t>11</a:t>
                      </a:r>
                      <a:endParaRPr lang="en-GB" sz="1200" u="none" strike="noStrike" kern="1200" noProof="0" dirty="0">
                        <a:solidFill>
                          <a:schemeClr val="tx1"/>
                        </a:solidFill>
                        <a:effectLst/>
                        <a:latin typeface="+mn-lt"/>
                        <a:ea typeface="+mn-ea"/>
                        <a:cs typeface="+mn-cs"/>
                      </a:endParaRPr>
                    </a:p>
                  </a:txBody>
                  <a:tcPr marL="36000" marR="9525" marT="9525" marB="0" anchor="ctr"/>
                </a:tc>
                <a:tc>
                  <a:txBody>
                    <a:bodyPr/>
                    <a:lstStyle/>
                    <a:p>
                      <a:pPr algn="l" fontAlgn="b"/>
                      <a:r>
                        <a:rPr lang="en-GB" sz="1200" u="none" strike="noStrike" kern="1200" noProof="0">
                          <a:solidFill>
                            <a:schemeClr val="tx1"/>
                          </a:solidFill>
                          <a:effectLst/>
                          <a:latin typeface="+mn-lt"/>
                          <a:ea typeface="+mn-ea"/>
                          <a:cs typeface="+mn-cs"/>
                        </a:rPr>
                        <a:t>Mineral </a:t>
                      </a:r>
                      <a:r>
                        <a:rPr lang="en-GB" sz="1200" u="none" strike="noStrike" kern="1200" noProof="0" dirty="0">
                          <a:solidFill>
                            <a:schemeClr val="tx1"/>
                          </a:solidFill>
                          <a:effectLst/>
                          <a:latin typeface="+mn-lt"/>
                          <a:ea typeface="+mn-ea"/>
                          <a:cs typeface="+mn-cs"/>
                        </a:rPr>
                        <a:t>oils (as </a:t>
                      </a:r>
                      <a:r>
                        <a:rPr lang="en-GB" sz="1200" u="none" strike="noStrike" kern="1200" noProof="0">
                          <a:solidFill>
                            <a:schemeClr val="tx1"/>
                          </a:solidFill>
                          <a:effectLst/>
                          <a:latin typeface="+mn-lt"/>
                          <a:ea typeface="+mn-ea"/>
                          <a:cs typeface="+mn-cs"/>
                        </a:rPr>
                        <a:t>mists)</a:t>
                      </a:r>
                      <a:endParaRPr lang="en-GB" sz="1200" u="none" strike="noStrike" kern="1200" noProof="0" dirty="0">
                        <a:solidFill>
                          <a:schemeClr val="tx1"/>
                        </a:solidFill>
                        <a:effectLst/>
                        <a:latin typeface="+mn-lt"/>
                        <a:ea typeface="+mn-ea"/>
                        <a:cs typeface="+mn-cs"/>
                      </a:endParaRPr>
                    </a:p>
                  </a:txBody>
                  <a:tcPr marL="36000" marR="9525" marT="9525" marB="0" anchor="ctr"/>
                </a:tc>
                <a:tc>
                  <a:txBody>
                    <a:bodyPr/>
                    <a:lstStyle/>
                    <a:p>
                      <a:pPr algn="ctr" fontAlgn="b"/>
                      <a:r>
                        <a:rPr lang="en-GB" sz="1200" u="none" strike="noStrike" kern="1200" noProof="0">
                          <a:solidFill>
                            <a:schemeClr val="tx1"/>
                          </a:solidFill>
                          <a:effectLst/>
                          <a:latin typeface="+mn-lt"/>
                          <a:ea typeface="+mn-ea"/>
                          <a:cs typeface="+mn-cs"/>
                        </a:rPr>
                        <a:t>2.0%</a:t>
                      </a:r>
                      <a:endParaRPr lang="en-GB" sz="1200" u="none" strike="noStrike" kern="1200" noProof="0" dirty="0">
                        <a:solidFill>
                          <a:schemeClr val="tx1"/>
                        </a:solidFill>
                        <a:effectLst/>
                        <a:latin typeface="+mn-lt"/>
                        <a:ea typeface="+mn-ea"/>
                        <a:cs typeface="+mn-cs"/>
                      </a:endParaRPr>
                    </a:p>
                  </a:txBody>
                  <a:tcPr marL="36000" marR="9525" marT="9525" marB="0" anchor="ctr"/>
                </a:tc>
                <a:extLst>
                  <a:ext uri="{0D108BD9-81ED-4DB2-BD59-A6C34878D82A}">
                    <a16:rowId xmlns:a16="http://schemas.microsoft.com/office/drawing/2014/main" val="3112410929"/>
                  </a:ext>
                </a:extLst>
              </a:tr>
            </a:tbl>
          </a:graphicData>
        </a:graphic>
      </p:graphicFrame>
      <p:sp>
        <p:nvSpPr>
          <p:cNvPr id="2" name="TextBox 1">
            <a:extLst>
              <a:ext uri="{FF2B5EF4-FFF2-40B4-BE49-F238E27FC236}">
                <a16:creationId xmlns:a16="http://schemas.microsoft.com/office/drawing/2014/main" id="{33838D59-37A5-94C2-F0CB-E7E457ECF445}"/>
              </a:ext>
              <a:ext uri="{C183D7F6-B498-43B3-948B-1728B52AA6E4}">
                <adec:decorative xmlns:adec="http://schemas.microsoft.com/office/drawing/2017/decorative" val="0"/>
              </a:ext>
            </a:extLst>
          </p:cNvPr>
          <p:cNvSpPr txBox="1"/>
          <p:nvPr/>
        </p:nvSpPr>
        <p:spPr>
          <a:xfrm>
            <a:off x="1505609" y="4555945"/>
            <a:ext cx="559675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workers working in </a:t>
            </a:r>
            <a:r>
              <a:rPr lang="en-US" sz="1200">
                <a:effectLst/>
                <a:latin typeface="Arial" panose="020B0604020202020204" pitchFamily="34" charset="0"/>
                <a:ea typeface="SimSun" panose="02010600030101010101" pitchFamily="2" charset="-122"/>
                <a:cs typeface="Times New Roman" panose="02020603050405020304" pitchFamily="18" charset="0"/>
              </a:rPr>
              <a:t>the job category ‘firefighters’ in </a:t>
            </a: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740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E6BF7-F08A-F94C-7C79-5DF721310A9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30C0469-3352-BB34-48E1-1B23DC6A94AF}"/>
              </a:ext>
            </a:extLst>
          </p:cNvPr>
          <p:cNvSpPr>
            <a:spLocks noGrp="1"/>
          </p:cNvSpPr>
          <p:nvPr>
            <p:ph type="title"/>
          </p:nvPr>
        </p:nvSpPr>
        <p:spPr>
          <a:xfrm>
            <a:off x="449262" y="134938"/>
            <a:ext cx="7797799" cy="366712"/>
          </a:xfrm>
        </p:spPr>
        <p:txBody>
          <a:bodyPr/>
          <a:lstStyle/>
          <a:p>
            <a:r>
              <a:rPr lang="en-GB" sz="2400" dirty="0"/>
              <a:t>Proportion of workers exposed by </a:t>
            </a:r>
            <a:r>
              <a:rPr lang="en-GB" sz="2400"/>
              <a:t>job category </a:t>
            </a:r>
            <a:r>
              <a:rPr lang="en-GB" sz="2400" b="0"/>
              <a:t>(3/3)</a:t>
            </a:r>
            <a:endParaRPr lang="en-GB" sz="2400" b="0" dirty="0"/>
          </a:p>
        </p:txBody>
      </p:sp>
      <p:sp>
        <p:nvSpPr>
          <p:cNvPr id="9" name="TextBox 8">
            <a:extLst>
              <a:ext uri="{FF2B5EF4-FFF2-40B4-BE49-F238E27FC236}">
                <a16:creationId xmlns:a16="http://schemas.microsoft.com/office/drawing/2014/main" id="{524E86A7-33FE-8E0B-C6CD-1D4405750111}"/>
              </a:ext>
            </a:extLst>
          </p:cNvPr>
          <p:cNvSpPr txBox="1"/>
          <p:nvPr/>
        </p:nvSpPr>
        <p:spPr>
          <a:xfrm>
            <a:off x="729949" y="661739"/>
            <a:ext cx="6999890" cy="646331"/>
          </a:xfrm>
          <a:prstGeom prst="rect">
            <a:avLst/>
          </a:prstGeom>
          <a:noFill/>
        </p:spPr>
        <p:txBody>
          <a:bodyPr wrap="square" rtlCol="0" anchor="ctr">
            <a:spAutoFit/>
          </a:bodyPr>
          <a:lst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2"/>
                </a:solidFill>
                <a:effectLst/>
                <a:ea typeface="SimSun" panose="02010600030101010101" pitchFamily="2" charset="-122"/>
                <a:cs typeface="Times New Roman" panose="02020603050405020304" pitchFamily="18" charset="0"/>
              </a:rPr>
              <a:t>The job categories with the highest average number of exposure</a:t>
            </a:r>
            <a:r>
              <a:rPr lang="en-US" sz="1800" dirty="0">
                <a:solidFill>
                  <a:schemeClr val="tx2"/>
                </a:solidFill>
                <a:ea typeface="SimSun" panose="02010600030101010101" pitchFamily="2" charset="-122"/>
                <a:cs typeface="Times New Roman" panose="02020603050405020304" pitchFamily="18" charset="0"/>
              </a:rPr>
              <a:t> per worker</a:t>
            </a:r>
            <a:r>
              <a:rPr lang="en-US" sz="1800" dirty="0">
                <a:solidFill>
                  <a:schemeClr val="tx2"/>
                </a:solidFill>
                <a:effectLst/>
                <a:ea typeface="SimSun" panose="02010600030101010101" pitchFamily="2" charset="-122"/>
                <a:cs typeface="Times New Roman" panose="02020603050405020304" pitchFamily="18" charset="0"/>
              </a:rPr>
              <a:t> (3 or more cancer risk </a:t>
            </a:r>
            <a:r>
              <a:rPr lang="en-US" sz="1800">
                <a:solidFill>
                  <a:schemeClr val="tx2"/>
                </a:solidFill>
                <a:effectLst/>
                <a:ea typeface="SimSun" panose="02010600030101010101" pitchFamily="2" charset="-122"/>
                <a:cs typeface="Times New Roman" panose="02020603050405020304" pitchFamily="18" charset="0"/>
              </a:rPr>
              <a:t>factors): </a:t>
            </a:r>
            <a:r>
              <a:rPr lang="en-US" sz="1800" b="1">
                <a:solidFill>
                  <a:schemeClr val="tx2"/>
                </a:solidFill>
                <a:effectLst/>
                <a:ea typeface="SimSun" panose="02010600030101010101" pitchFamily="2" charset="-122"/>
                <a:cs typeface="Times New Roman" panose="02020603050405020304" pitchFamily="18" charset="0"/>
              </a:rPr>
              <a:t>Miners/Quarrymen</a:t>
            </a:r>
            <a:endParaRPr lang="en-GB" sz="1800" b="1" dirty="0">
              <a:solidFill>
                <a:schemeClr val="tx2"/>
              </a:solidFill>
              <a:effectLst/>
              <a:ea typeface="SimSun" panose="02010600030101010101" pitchFamily="2" charset="-122"/>
              <a:cs typeface="Times New Roman" panose="02020603050405020304" pitchFamily="18" charset="0"/>
            </a:endParaRPr>
          </a:p>
        </p:txBody>
      </p:sp>
      <p:graphicFrame>
        <p:nvGraphicFramePr>
          <p:cNvPr id="11" name="Table 10" descr="Table showing exposures in the last working week for miners and quarrymen.">
            <a:extLst>
              <a:ext uri="{FF2B5EF4-FFF2-40B4-BE49-F238E27FC236}">
                <a16:creationId xmlns:a16="http://schemas.microsoft.com/office/drawing/2014/main" id="{9837953F-2776-190F-7F32-6288EC736780}"/>
              </a:ext>
            </a:extLst>
          </p:cNvPr>
          <p:cNvGraphicFramePr>
            <a:graphicFrameLocks noGrp="1"/>
          </p:cNvGraphicFramePr>
          <p:nvPr>
            <p:extLst>
              <p:ext uri="{D42A27DB-BD31-4B8C-83A1-F6EECF244321}">
                <p14:modId xmlns:p14="http://schemas.microsoft.com/office/powerpoint/2010/main" val="282130175"/>
              </p:ext>
            </p:extLst>
          </p:nvPr>
        </p:nvGraphicFramePr>
        <p:xfrm>
          <a:off x="685799" y="1346819"/>
          <a:ext cx="7561263" cy="2750835"/>
        </p:xfrm>
        <a:graphic>
          <a:graphicData uri="http://schemas.openxmlformats.org/drawingml/2006/table">
            <a:tbl>
              <a:tblPr firstRow="1" bandRow="1">
                <a:tableStyleId>{00A15C55-8517-42AA-B614-E9B94910E393}</a:tableStyleId>
              </a:tblPr>
              <a:tblGrid>
                <a:gridCol w="685801">
                  <a:extLst>
                    <a:ext uri="{9D8B030D-6E8A-4147-A177-3AD203B41FA5}">
                      <a16:colId xmlns:a16="http://schemas.microsoft.com/office/drawing/2014/main" val="1768893906"/>
                    </a:ext>
                  </a:extLst>
                </a:gridCol>
                <a:gridCol w="3570890">
                  <a:extLst>
                    <a:ext uri="{9D8B030D-6E8A-4147-A177-3AD203B41FA5}">
                      <a16:colId xmlns:a16="http://schemas.microsoft.com/office/drawing/2014/main" val="4015145263"/>
                    </a:ext>
                  </a:extLst>
                </a:gridCol>
                <a:gridCol w="3304572">
                  <a:extLst>
                    <a:ext uri="{9D8B030D-6E8A-4147-A177-3AD203B41FA5}">
                      <a16:colId xmlns:a16="http://schemas.microsoft.com/office/drawing/2014/main" val="2075921377"/>
                    </a:ext>
                  </a:extLst>
                </a:gridCol>
              </a:tblGrid>
              <a:tr h="263950">
                <a:tc>
                  <a:txBody>
                    <a:bodyPr/>
                    <a:lstStyle/>
                    <a:p>
                      <a:pPr algn="l" fontAlgn="b"/>
                      <a:r>
                        <a:rPr lang="fr-FR" sz="1200" b="1" u="none" strike="noStrike" noProof="0">
                          <a:solidFill>
                            <a:schemeClr val="tx1"/>
                          </a:solidFill>
                          <a:effectLst/>
                        </a:rPr>
                        <a:t>Ranking</a:t>
                      </a:r>
                      <a:endParaRPr lang="en-GB" sz="1200" b="1" i="0" u="none" strike="noStrike" noProof="0" dirty="0">
                        <a:solidFill>
                          <a:schemeClr val="tx1"/>
                        </a:solidFill>
                        <a:effectLst/>
                        <a:latin typeface="+mn-lt"/>
                      </a:endParaRPr>
                    </a:p>
                  </a:txBody>
                  <a:tcPr marL="36000" marR="9525" marT="9525" marB="0" anchor="ctr"/>
                </a:tc>
                <a:tc>
                  <a:txBody>
                    <a:bodyPr/>
                    <a:lstStyle/>
                    <a:p>
                      <a:pPr algn="l" fontAlgn="b"/>
                      <a:r>
                        <a:rPr lang="fr-FR" sz="1200" b="1" u="none" strike="noStrike" noProof="0">
                          <a:solidFill>
                            <a:schemeClr val="tx1"/>
                          </a:solidFill>
                          <a:effectLst/>
                        </a:rPr>
                        <a:t>Cancer risk factors</a:t>
                      </a:r>
                      <a:endParaRPr lang="en-GB" sz="1200" b="1" i="0" u="none" strike="noStrike" noProof="0" dirty="0">
                        <a:solidFill>
                          <a:schemeClr val="tx1"/>
                        </a:solidFill>
                        <a:effectLst/>
                        <a:latin typeface="+mn-lt"/>
                      </a:endParaRPr>
                    </a:p>
                  </a:txBody>
                  <a:tcPr marL="36000" marR="9525" marT="9525" marB="0" anchor="ctr"/>
                </a:tc>
                <a:tc>
                  <a:txBody>
                    <a:bodyPr/>
                    <a:lstStyle/>
                    <a:p>
                      <a:pPr algn="ctr" fontAlgn="b"/>
                      <a:r>
                        <a:rPr lang="fr-FR" sz="1200" b="1" u="none" strike="noStrike" noProof="0">
                          <a:solidFill>
                            <a:schemeClr val="tx1"/>
                          </a:solidFill>
                          <a:effectLst/>
                        </a:rPr>
                        <a:t>Proportion of miners/quarrymen exposed</a:t>
                      </a:r>
                      <a:endParaRPr lang="en-GB" sz="1200" b="1"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492327051"/>
                  </a:ext>
                </a:extLst>
              </a:tr>
              <a:tr h="263950">
                <a:tc>
                  <a:txBody>
                    <a:bodyPr/>
                    <a:lstStyle/>
                    <a:p>
                      <a:pPr algn="l" fontAlgn="b"/>
                      <a:r>
                        <a:rPr lang="fr-FR" sz="1200" b="0" u="none" strike="noStrike" noProof="0">
                          <a:solidFill>
                            <a:schemeClr val="tx1"/>
                          </a:solidFill>
                          <a:effectLst/>
                        </a:rPr>
                        <a:t>1</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Diesel </a:t>
                      </a:r>
                      <a:r>
                        <a:rPr lang="en-GB" sz="1200" u="none" strike="noStrike" noProof="0" dirty="0">
                          <a:solidFill>
                            <a:schemeClr val="tx1"/>
                          </a:solidFill>
                          <a:effectLst/>
                        </a:rPr>
                        <a:t>engine </a:t>
                      </a:r>
                      <a:r>
                        <a:rPr lang="en-GB" sz="1200" u="none" strike="noStrike" noProof="0">
                          <a:solidFill>
                            <a:schemeClr val="tx1"/>
                          </a:solidFill>
                          <a:effectLst/>
                        </a:rPr>
                        <a:t>exhaust emissions</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98.5%</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765203683"/>
                  </a:ext>
                </a:extLst>
              </a:tr>
              <a:tr h="263950">
                <a:tc>
                  <a:txBody>
                    <a:bodyPr/>
                    <a:lstStyle/>
                    <a:p>
                      <a:pPr algn="l" fontAlgn="b"/>
                      <a:r>
                        <a:rPr lang="fr-FR" sz="1200" b="0" u="none" strike="noStrike" noProof="0">
                          <a:solidFill>
                            <a:schemeClr val="tx1"/>
                          </a:solidFill>
                          <a:effectLst/>
                        </a:rPr>
                        <a:t>2</a:t>
                      </a:r>
                      <a:endParaRPr lang="fr-FR" sz="1200" b="0" i="0" u="none" strike="noStrike" noProof="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Respirable crystalline silica</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98.2%</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154118440"/>
                  </a:ext>
                </a:extLst>
              </a:tr>
              <a:tr h="263950">
                <a:tc>
                  <a:txBody>
                    <a:bodyPr/>
                    <a:lstStyle/>
                    <a:p>
                      <a:pPr algn="l" fontAlgn="b"/>
                      <a:r>
                        <a:rPr lang="fr-FR" sz="1200" b="0" u="none" strike="noStrike" noProof="0">
                          <a:solidFill>
                            <a:schemeClr val="tx1"/>
                          </a:solidFill>
                          <a:effectLst/>
                        </a:rPr>
                        <a:t>3</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Solar ultraviolet </a:t>
                      </a:r>
                      <a:r>
                        <a:rPr lang="en-GB" sz="1200" u="none" strike="noStrike" noProof="0" dirty="0">
                          <a:solidFill>
                            <a:schemeClr val="tx1"/>
                          </a:solidFill>
                          <a:effectLst/>
                        </a:rPr>
                        <a:t>radiation (including ocular </a:t>
                      </a:r>
                      <a:r>
                        <a:rPr lang="en-GB" sz="1200" u="none" strike="noStrike" noProof="0">
                          <a:solidFill>
                            <a:schemeClr val="tx1"/>
                          </a:solidFill>
                          <a:effectLst/>
                        </a:rPr>
                        <a:t>exposure)</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55.9%</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99796076"/>
                  </a:ext>
                </a:extLst>
              </a:tr>
              <a:tr h="263950">
                <a:tc>
                  <a:txBody>
                    <a:bodyPr/>
                    <a:lstStyle/>
                    <a:p>
                      <a:pPr algn="l" fontAlgn="b"/>
                      <a:r>
                        <a:rPr lang="fr-FR" sz="1200" b="0" u="none" strike="noStrike" noProof="0">
                          <a:solidFill>
                            <a:schemeClr val="tx1"/>
                          </a:solidFill>
                          <a:effectLst/>
                        </a:rPr>
                        <a:t>4</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Benzene</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13.5%</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511400957"/>
                  </a:ext>
                </a:extLst>
              </a:tr>
              <a:tr h="263950">
                <a:tc>
                  <a:txBody>
                    <a:bodyPr/>
                    <a:lstStyle/>
                    <a:p>
                      <a:pPr algn="l" fontAlgn="b"/>
                      <a:r>
                        <a:rPr lang="fr-FR" sz="1200" b="0" u="none" strike="noStrike" noProof="0">
                          <a:solidFill>
                            <a:schemeClr val="tx1"/>
                          </a:solidFill>
                          <a:effectLst/>
                        </a:rPr>
                        <a:t>5</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Arsenic</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12.5%</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70728337"/>
                  </a:ext>
                </a:extLst>
              </a:tr>
              <a:tr h="263950">
                <a:tc>
                  <a:txBody>
                    <a:bodyPr/>
                    <a:lstStyle/>
                    <a:p>
                      <a:pPr algn="l" fontAlgn="b"/>
                      <a:r>
                        <a:rPr lang="fr-FR" sz="1200" b="0" u="none" strike="noStrike" noProof="0">
                          <a:solidFill>
                            <a:schemeClr val="tx1"/>
                          </a:solidFill>
                          <a:effectLst/>
                        </a:rPr>
                        <a:t>6</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Asbestos</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8.7%</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2675017171"/>
                  </a:ext>
                </a:extLst>
              </a:tr>
              <a:tr h="263950">
                <a:tc>
                  <a:txBody>
                    <a:bodyPr/>
                    <a:lstStyle/>
                    <a:p>
                      <a:pPr algn="l" fontAlgn="b"/>
                      <a:r>
                        <a:rPr lang="fr-FR" sz="1200" b="0" u="none" strike="noStrike" noProof="0">
                          <a:solidFill>
                            <a:schemeClr val="tx1"/>
                          </a:solidFill>
                          <a:effectLst/>
                        </a:rPr>
                        <a:t>7</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Cobalt</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4.4%</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465689558"/>
                  </a:ext>
                </a:extLst>
              </a:tr>
              <a:tr h="263950">
                <a:tc>
                  <a:txBody>
                    <a:bodyPr/>
                    <a:lstStyle/>
                    <a:p>
                      <a:pPr algn="l" fontAlgn="b"/>
                      <a:r>
                        <a:rPr lang="fr-FR" sz="1200" b="0" u="none" strike="noStrike" noProof="0">
                          <a:solidFill>
                            <a:schemeClr val="tx1"/>
                          </a:solidFill>
                          <a:effectLst/>
                        </a:rPr>
                        <a:t>8</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Lead </a:t>
                      </a:r>
                      <a:r>
                        <a:rPr lang="en-GB" sz="1200" u="none" strike="noStrike" noProof="0" dirty="0">
                          <a:solidFill>
                            <a:schemeClr val="tx1"/>
                          </a:solidFill>
                          <a:effectLst/>
                        </a:rPr>
                        <a:t>and </a:t>
                      </a:r>
                      <a:r>
                        <a:rPr lang="en-GB" sz="1200" u="none" strike="noStrike" noProof="0">
                          <a:solidFill>
                            <a:schemeClr val="tx1"/>
                          </a:solidFill>
                          <a:effectLst/>
                        </a:rPr>
                        <a:t>inorganic compounds</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4.1%</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3966462523"/>
                  </a:ext>
                </a:extLst>
              </a:tr>
              <a:tr h="263950">
                <a:tc>
                  <a:txBody>
                    <a:bodyPr/>
                    <a:lstStyle/>
                    <a:p>
                      <a:pPr algn="l" fontAlgn="b"/>
                      <a:r>
                        <a:rPr lang="fr-FR" sz="1200" b="0" u="none" strike="noStrike" noProof="0">
                          <a:solidFill>
                            <a:schemeClr val="tx1"/>
                          </a:solidFill>
                          <a:effectLst/>
                        </a:rPr>
                        <a:t>9</a:t>
                      </a:r>
                      <a:endParaRPr lang="en-GB" sz="1200" b="0" i="0" u="none" strike="noStrike" noProof="0" dirty="0">
                        <a:solidFill>
                          <a:schemeClr val="tx1"/>
                        </a:solidFill>
                        <a:effectLst/>
                        <a:latin typeface="+mn-lt"/>
                      </a:endParaRPr>
                    </a:p>
                  </a:txBody>
                  <a:tcPr marL="36000" marR="9525" marT="9525" marB="0" anchor="ctr"/>
                </a:tc>
                <a:tc>
                  <a:txBody>
                    <a:bodyPr/>
                    <a:lstStyle/>
                    <a:p>
                      <a:pPr algn="l" fontAlgn="b"/>
                      <a:r>
                        <a:rPr lang="en-GB" sz="1200" u="none" strike="noStrike" noProof="0">
                          <a:solidFill>
                            <a:schemeClr val="tx1"/>
                          </a:solidFill>
                          <a:effectLst/>
                        </a:rPr>
                        <a:t>Nickel</a:t>
                      </a:r>
                      <a:endParaRPr lang="en-GB" sz="1200" b="0" i="0" u="none" strike="noStrike" noProof="0" dirty="0">
                        <a:solidFill>
                          <a:schemeClr val="tx1"/>
                        </a:solidFill>
                        <a:effectLst/>
                        <a:latin typeface="Calibri" panose="020F0502020204030204" pitchFamily="34" charset="0"/>
                      </a:endParaRPr>
                    </a:p>
                  </a:txBody>
                  <a:tcPr marL="36000" marR="9525" marT="9525" marB="0" anchor="ctr"/>
                </a:tc>
                <a:tc>
                  <a:txBody>
                    <a:bodyPr/>
                    <a:lstStyle/>
                    <a:p>
                      <a:pPr algn="ctr" fontAlgn="b"/>
                      <a:r>
                        <a:rPr lang="en-GB" sz="1200" u="none" strike="noStrike" noProof="0">
                          <a:solidFill>
                            <a:schemeClr val="tx1"/>
                          </a:solidFill>
                          <a:effectLst/>
                        </a:rPr>
                        <a:t>2.8%</a:t>
                      </a:r>
                      <a:endParaRPr lang="en-GB" sz="1200" b="0" i="0" u="none" strike="noStrike" noProof="0" dirty="0">
                        <a:solidFill>
                          <a:schemeClr val="tx1"/>
                        </a:solidFill>
                        <a:effectLst/>
                        <a:latin typeface="+mn-lt"/>
                      </a:endParaRPr>
                    </a:p>
                  </a:txBody>
                  <a:tcPr marL="36000" marR="9525" marT="9525" marB="0" anchor="ctr"/>
                </a:tc>
                <a:extLst>
                  <a:ext uri="{0D108BD9-81ED-4DB2-BD59-A6C34878D82A}">
                    <a16:rowId xmlns:a16="http://schemas.microsoft.com/office/drawing/2014/main" val="1317775421"/>
                  </a:ext>
                </a:extLst>
              </a:tr>
            </a:tbl>
          </a:graphicData>
        </a:graphic>
      </p:graphicFrame>
      <p:sp>
        <p:nvSpPr>
          <p:cNvPr id="2" name="TextBox 1">
            <a:extLst>
              <a:ext uri="{FF2B5EF4-FFF2-40B4-BE49-F238E27FC236}">
                <a16:creationId xmlns:a16="http://schemas.microsoft.com/office/drawing/2014/main" id="{3F98C564-8111-34FC-CD2C-8BA4E5DE95B6}"/>
              </a:ext>
              <a:ext uri="{C183D7F6-B498-43B3-948B-1728B52AA6E4}">
                <adec:decorative xmlns:adec="http://schemas.microsoft.com/office/drawing/2017/decorative" val="0"/>
              </a:ext>
            </a:extLst>
          </p:cNvPr>
          <p:cNvSpPr txBox="1"/>
          <p:nvPr/>
        </p:nvSpPr>
        <p:spPr>
          <a:xfrm>
            <a:off x="1280344" y="4105036"/>
            <a:ext cx="622404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workers working in </a:t>
            </a:r>
            <a:r>
              <a:rPr lang="en-US" sz="1200">
                <a:effectLst/>
                <a:latin typeface="Arial" panose="020B0604020202020204" pitchFamily="34" charset="0"/>
                <a:ea typeface="SimSun" panose="02010600030101010101" pitchFamily="2" charset="-122"/>
                <a:cs typeface="Times New Roman" panose="02020603050405020304" pitchFamily="18" charset="0"/>
              </a:rPr>
              <a:t>the job category ‘miners/quarrymen’ in </a:t>
            </a: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5122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EA205FF-0907-4834-A93B-E9E96CBDB861}"/>
              </a:ext>
            </a:extLst>
          </p:cNvPr>
          <p:cNvSpPr txBox="1">
            <a:spLocks noGrp="1"/>
          </p:cNvSpPr>
          <p:nvPr>
            <p:ph type="title" idx="4294967295"/>
          </p:nvPr>
        </p:nvSpPr>
        <p:spPr>
          <a:xfrm>
            <a:off x="449263" y="134938"/>
            <a:ext cx="7561262" cy="366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Trebuchet MS"/>
              </a:rPr>
              <a:t>Exposure to solar ultraviolet radiation (UVR)</a:t>
            </a:r>
            <a:endParaRPr kumimoji="0" lang="en-GB" sz="2400" b="1" i="0" u="none" strike="noStrike" kern="1200" cap="none" spc="0" normalizeH="0" baseline="0" noProof="0" dirty="0">
              <a:ln>
                <a:noFill/>
              </a:ln>
              <a:solidFill>
                <a:schemeClr val="tx2"/>
              </a:solidFill>
              <a:effectLst/>
              <a:uLnTx/>
              <a:uFillTx/>
              <a:latin typeface="+mj-lt"/>
              <a:ea typeface="+mj-ea"/>
              <a:cs typeface="Trebuchet MS"/>
            </a:endParaRPr>
          </a:p>
        </p:txBody>
      </p:sp>
      <p:sp>
        <p:nvSpPr>
          <p:cNvPr id="4" name="Content Placeholder 2">
            <a:extLst>
              <a:ext uri="{FF2B5EF4-FFF2-40B4-BE49-F238E27FC236}">
                <a16:creationId xmlns:a16="http://schemas.microsoft.com/office/drawing/2014/main" id="{8BA54296-ADCE-AEAE-BE80-682F8CB9E4F1}"/>
              </a:ext>
            </a:extLst>
          </p:cNvPr>
          <p:cNvSpPr txBox="1">
            <a:spLocks/>
          </p:cNvSpPr>
          <p:nvPr/>
        </p:nvSpPr>
        <p:spPr>
          <a:xfrm>
            <a:off x="807831" y="843558"/>
            <a:ext cx="7528339" cy="648072"/>
          </a:xfrm>
          <a:prstGeom prst="rect">
            <a:avLst/>
          </a:prstGeom>
        </p:spPr>
        <p:txBody>
          <a:bodyPr vert="horz" lIns="91440" tIns="45720" rIns="91440" bIns="45720" rtlCol="0" anchor="ctr" anchorCtr="0">
            <a:normAutofit/>
          </a:bodyPr>
          <a:lstStyle>
            <a:defPPr>
              <a:defRPr lang="en-US"/>
            </a:defPPr>
            <a:lvl1pPr marL="0" indent="-189000" algn="l" defTabSz="1219170" rtl="0" eaLnBrk="1" latinLnBrk="0" hangingPunct="1">
              <a:spcBef>
                <a:spcPts val="450"/>
              </a:spcBef>
              <a:spcAft>
                <a:spcPts val="0"/>
              </a:spcAft>
              <a:buClr>
                <a:schemeClr val="tx2"/>
              </a:buClr>
              <a:buFont typeface="Wingdings" pitchFamily="2" charset="2"/>
              <a:buChar char="§"/>
              <a:defRPr sz="2400" b="1" i="0" kern="1200" baseline="0">
                <a:solidFill>
                  <a:schemeClr val="tx1"/>
                </a:solidFill>
                <a:latin typeface="+mn-lt"/>
                <a:ea typeface="+mn-ea"/>
                <a:cs typeface="+mn-cs"/>
              </a:defRPr>
            </a:lvl1pPr>
            <a:lvl2pPr marL="609585"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2pPr>
            <a:lvl3pPr marL="1219170"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3pPr>
            <a:lvl4pPr marL="1828754"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4pPr>
            <a:lvl5pPr marL="2438339"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5pPr>
            <a:lvl6pPr marL="3047924" indent="-171450" algn="l" defTabSz="1219170" rtl="0" eaLnBrk="1" latinLnBrk="0" hangingPunct="1">
              <a:spcBef>
                <a:spcPts val="0"/>
              </a:spcBef>
              <a:buClr>
                <a:schemeClr val="tx2"/>
              </a:buClr>
              <a:buSzPct val="101000"/>
              <a:buFont typeface="Courier New" pitchFamily="49" charset="0"/>
              <a:buChar char="o"/>
              <a:defRPr sz="2400" kern="1200" baseline="0">
                <a:solidFill>
                  <a:schemeClr val="tx1"/>
                </a:solidFill>
                <a:latin typeface="+mn-lt"/>
                <a:ea typeface="+mn-ea"/>
                <a:cs typeface="+mn-cs"/>
              </a:defRPr>
            </a:lvl6pPr>
            <a:lvl7pPr marL="3657509" indent="-171450" algn="l" defTabSz="1219170" rtl="0" eaLnBrk="1" latinLnBrk="0" hangingPunct="1">
              <a:spcBef>
                <a:spcPts val="0"/>
              </a:spcBef>
              <a:buClr>
                <a:schemeClr val="tx2"/>
              </a:buClr>
              <a:buFont typeface="Courier New" pitchFamily="49" charset="0"/>
              <a:buChar char="o"/>
              <a:defRPr sz="2400" kern="1200" baseline="0">
                <a:solidFill>
                  <a:schemeClr val="tx1"/>
                </a:solidFill>
                <a:latin typeface="+mn-lt"/>
                <a:ea typeface="+mn-ea"/>
                <a:cs typeface="+mn-cs"/>
              </a:defRPr>
            </a:lvl7pPr>
            <a:lvl8pPr marL="4267093" indent="-171450" algn="l" defTabSz="1219170" rtl="0" eaLnBrk="1" latinLnBrk="0" hangingPunct="1">
              <a:spcBef>
                <a:spcPct val="20000"/>
              </a:spcBef>
              <a:buClr>
                <a:schemeClr val="tx2"/>
              </a:buClr>
              <a:buFont typeface="Courier New" pitchFamily="49" charset="0"/>
              <a:buChar char="o"/>
              <a:defRPr sz="2400" kern="1200" baseline="0">
                <a:solidFill>
                  <a:schemeClr val="tx1"/>
                </a:solidFill>
                <a:latin typeface="+mn-lt"/>
                <a:ea typeface="+mn-ea"/>
                <a:cs typeface="+mn-cs"/>
              </a:defRPr>
            </a:lvl8pPr>
            <a:lvl9pPr marL="4876678" indent="-171450" algn="l" defTabSz="1219170" rtl="0" eaLnBrk="1" latinLnBrk="0" hangingPunct="1">
              <a:spcBef>
                <a:spcPct val="20000"/>
              </a:spcBef>
              <a:buClr>
                <a:schemeClr val="tx2"/>
              </a:buClr>
              <a:buFont typeface="Courier New" pitchFamily="49" charset="0"/>
              <a:buChar char="o"/>
              <a:defRPr sz="2400" kern="1200" baseline="0">
                <a:solidFill>
                  <a:schemeClr val="tx1"/>
                </a:solidFill>
                <a:latin typeface="+mn-lt"/>
                <a:ea typeface="+mn-ea"/>
                <a:cs typeface="+mn-cs"/>
              </a:defRPr>
            </a:lvl9pPr>
          </a:lstStyle>
          <a:p>
            <a:pPr indent="0" algn="ctr" defTabSz="342900">
              <a:buNone/>
            </a:pPr>
            <a:r>
              <a:rPr lang="en-GB" sz="1800" b="0" dirty="0">
                <a:solidFill>
                  <a:schemeClr val="tx2"/>
                </a:solidFill>
                <a:ea typeface="SimSun" panose="02010600030101010101" pitchFamily="2" charset="-122"/>
                <a:cs typeface="Times New Roman" panose="02020603050405020304" pitchFamily="18" charset="0"/>
              </a:rPr>
              <a:t>Circumstances of exposure among the workers exposed to solar UVR </a:t>
            </a:r>
            <a:br>
              <a:rPr lang="en-GB" sz="1800" b="0" dirty="0">
                <a:solidFill>
                  <a:schemeClr val="tx2"/>
                </a:solidFill>
                <a:ea typeface="SimSun" panose="02010600030101010101" pitchFamily="2" charset="-122"/>
                <a:cs typeface="Times New Roman" panose="02020603050405020304" pitchFamily="18" charset="0"/>
              </a:rPr>
            </a:br>
            <a:r>
              <a:rPr lang="en-GB" sz="1800" b="0" dirty="0">
                <a:solidFill>
                  <a:schemeClr val="tx2"/>
                </a:solidFill>
                <a:ea typeface="SimSun" panose="02010600030101010101" pitchFamily="2" charset="-122"/>
                <a:cs typeface="Times New Roman" panose="02020603050405020304" pitchFamily="18" charset="0"/>
              </a:rPr>
              <a:t>(the same worker may get exposed in more than one circumstance):</a:t>
            </a:r>
          </a:p>
        </p:txBody>
      </p:sp>
      <p:graphicFrame>
        <p:nvGraphicFramePr>
          <p:cNvPr id="2" name="Table 1" descr="Table showing the distribution of workers exposed to solar UVR in the last working week in the different circumstances of exposure, and also the distribution of the different levels of exposure (low, medium and high) for each circumstance.">
            <a:extLst>
              <a:ext uri="{FF2B5EF4-FFF2-40B4-BE49-F238E27FC236}">
                <a16:creationId xmlns:a16="http://schemas.microsoft.com/office/drawing/2014/main" id="{8B1A5CB3-7197-70CD-E3C2-2F289B01619D}"/>
              </a:ext>
            </a:extLst>
          </p:cNvPr>
          <p:cNvGraphicFramePr>
            <a:graphicFrameLocks noGrp="1"/>
          </p:cNvGraphicFramePr>
          <p:nvPr>
            <p:extLst>
              <p:ext uri="{D42A27DB-BD31-4B8C-83A1-F6EECF244321}">
                <p14:modId xmlns:p14="http://schemas.microsoft.com/office/powerpoint/2010/main" val="82294714"/>
              </p:ext>
            </p:extLst>
          </p:nvPr>
        </p:nvGraphicFramePr>
        <p:xfrm>
          <a:off x="503548" y="1878310"/>
          <a:ext cx="8136905" cy="1947182"/>
        </p:xfrm>
        <a:graphic>
          <a:graphicData uri="http://schemas.openxmlformats.org/drawingml/2006/table">
            <a:tbl>
              <a:tblPr firstRow="1" bandRow="1">
                <a:tableStyleId>{21E4AEA4-8DFA-4A89-87EB-49C32662AFE0}</a:tableStyleId>
              </a:tblPr>
              <a:tblGrid>
                <a:gridCol w="4998618">
                  <a:extLst>
                    <a:ext uri="{9D8B030D-6E8A-4147-A177-3AD203B41FA5}">
                      <a16:colId xmlns:a16="http://schemas.microsoft.com/office/drawing/2014/main" val="3081293084"/>
                    </a:ext>
                  </a:extLst>
                </a:gridCol>
                <a:gridCol w="946290">
                  <a:extLst>
                    <a:ext uri="{9D8B030D-6E8A-4147-A177-3AD203B41FA5}">
                      <a16:colId xmlns:a16="http://schemas.microsoft.com/office/drawing/2014/main" val="2458824919"/>
                    </a:ext>
                  </a:extLst>
                </a:gridCol>
                <a:gridCol w="659481">
                  <a:extLst>
                    <a:ext uri="{9D8B030D-6E8A-4147-A177-3AD203B41FA5}">
                      <a16:colId xmlns:a16="http://schemas.microsoft.com/office/drawing/2014/main" val="361547043"/>
                    </a:ext>
                  </a:extLst>
                </a:gridCol>
                <a:gridCol w="870935">
                  <a:extLst>
                    <a:ext uri="{9D8B030D-6E8A-4147-A177-3AD203B41FA5}">
                      <a16:colId xmlns:a16="http://schemas.microsoft.com/office/drawing/2014/main" val="3246973358"/>
                    </a:ext>
                  </a:extLst>
                </a:gridCol>
                <a:gridCol w="661581">
                  <a:extLst>
                    <a:ext uri="{9D8B030D-6E8A-4147-A177-3AD203B41FA5}">
                      <a16:colId xmlns:a16="http://schemas.microsoft.com/office/drawing/2014/main" val="4123173234"/>
                    </a:ext>
                  </a:extLst>
                </a:gridCol>
              </a:tblGrid>
              <a:tr h="421316">
                <a:tc>
                  <a:txBody>
                    <a:bodyPr/>
                    <a:lstStyle/>
                    <a:p>
                      <a:pPr algn="l" fontAlgn="b"/>
                      <a:r>
                        <a:rPr lang="en-GB" sz="1200" u="none" strike="noStrike" dirty="0">
                          <a:solidFill>
                            <a:schemeClr val="tx1"/>
                          </a:solidFill>
                          <a:effectLst/>
                        </a:rPr>
                        <a:t>Exposure circumstances </a:t>
                      </a:r>
                      <a:r>
                        <a:rPr lang="en-GB" sz="1200" b="0" u="none" strike="noStrike" dirty="0">
                          <a:solidFill>
                            <a:schemeClr val="tx1"/>
                          </a:solidFill>
                          <a:effectLst/>
                        </a:rPr>
                        <a:t>(tasks conducted in the last week)</a:t>
                      </a:r>
                      <a:endParaRPr lang="en-GB" sz="1200" b="0" i="0" u="none" strike="noStrike" dirty="0">
                        <a:solidFill>
                          <a:schemeClr val="tx1"/>
                        </a:solidFill>
                        <a:effectLst/>
                        <a:latin typeface="Calibri" panose="020F0502020204030204" pitchFamily="34" charset="0"/>
                      </a:endParaRPr>
                    </a:p>
                  </a:txBody>
                  <a:tcPr marL="36000" marR="0" marT="0" marB="0" anchor="ctr"/>
                </a:tc>
                <a:tc>
                  <a:txBody>
                    <a:bodyPr/>
                    <a:lstStyle/>
                    <a:p>
                      <a:pPr algn="ctr" fontAlgn="b"/>
                      <a:r>
                        <a:rPr lang="en-US" sz="1200" u="none" strike="noStrike" dirty="0">
                          <a:solidFill>
                            <a:schemeClr val="tx1"/>
                          </a:solidFill>
                          <a:effectLst/>
                        </a:rPr>
                        <a:t>Any level</a:t>
                      </a:r>
                      <a:endParaRPr lang="en-US" sz="1200" b="0" i="0" u="none" strike="noStrike" dirty="0">
                        <a:solidFill>
                          <a:schemeClr val="tx1"/>
                        </a:solidFill>
                        <a:effectLst/>
                        <a:latin typeface="Calibri" panose="020F0502020204030204" pitchFamily="34" charset="0"/>
                      </a:endParaRPr>
                    </a:p>
                  </a:txBody>
                  <a:tcPr marL="36000" marR="0" marT="0" marB="0" anchor="ctr">
                    <a:lnR w="28575" cap="flat" cmpd="sng" algn="ctr">
                      <a:solidFill>
                        <a:schemeClr val="tx1"/>
                      </a:solidFill>
                      <a:prstDash val="solid"/>
                      <a:round/>
                      <a:headEnd type="none" w="med" len="med"/>
                      <a:tailEnd type="none" w="med" len="med"/>
                    </a:lnR>
                  </a:tcPr>
                </a:tc>
                <a:tc>
                  <a:txBody>
                    <a:bodyPr/>
                    <a:lstStyle/>
                    <a:p>
                      <a:pPr algn="ctr" fontAlgn="b"/>
                      <a:r>
                        <a:rPr lang="en-US" sz="1200" b="1" u="none" strike="noStrike" kern="1200" dirty="0">
                          <a:solidFill>
                            <a:schemeClr val="tx1"/>
                          </a:solidFill>
                          <a:effectLst/>
                          <a:latin typeface="+mn-lt"/>
                          <a:ea typeface="+mn-ea"/>
                          <a:cs typeface="+mn-cs"/>
                        </a:rPr>
                        <a:t>Low</a:t>
                      </a:r>
                    </a:p>
                  </a:txBody>
                  <a:tcPr marL="36000" marR="0" marT="0" marB="0" anchor="ctr">
                    <a:lnL w="28575" cap="flat" cmpd="sng" algn="ctr">
                      <a:solidFill>
                        <a:schemeClr val="tx1"/>
                      </a:solidFill>
                      <a:prstDash val="solid"/>
                      <a:round/>
                      <a:headEnd type="none" w="med" len="med"/>
                      <a:tailEnd type="none" w="med" len="med"/>
                    </a:lnL>
                  </a:tcPr>
                </a:tc>
                <a:tc>
                  <a:txBody>
                    <a:bodyPr/>
                    <a:lstStyle/>
                    <a:p>
                      <a:pPr algn="ctr" fontAlgn="b"/>
                      <a:r>
                        <a:rPr lang="en-US" sz="1200" u="none" strike="noStrike" dirty="0">
                          <a:solidFill>
                            <a:schemeClr val="tx1"/>
                          </a:solidFill>
                          <a:effectLst/>
                        </a:rPr>
                        <a:t>Medium</a:t>
                      </a:r>
                      <a:endParaRPr lang="en-US" sz="1200" b="0" i="0" u="none" strike="noStrike" dirty="0">
                        <a:solidFill>
                          <a:schemeClr val="tx1"/>
                        </a:solidFill>
                        <a:effectLst/>
                        <a:latin typeface="Calibri" panose="020F0502020204030204" pitchFamily="34" charset="0"/>
                      </a:endParaRPr>
                    </a:p>
                  </a:txBody>
                  <a:tcPr marL="36000" marR="0" marT="0" marB="0" anchor="ctr"/>
                </a:tc>
                <a:tc>
                  <a:txBody>
                    <a:bodyPr/>
                    <a:lstStyle/>
                    <a:p>
                      <a:pPr algn="ctr" fontAlgn="b"/>
                      <a:r>
                        <a:rPr lang="en-US" sz="1200" u="none" strike="noStrike" dirty="0">
                          <a:solidFill>
                            <a:schemeClr val="tx1"/>
                          </a:solidFill>
                          <a:effectLst/>
                        </a:rPr>
                        <a:t>High</a:t>
                      </a:r>
                      <a:endParaRPr lang="en-US" sz="1200" b="0" i="0" u="none" strike="noStrike" dirty="0">
                        <a:solidFill>
                          <a:schemeClr val="tx1"/>
                        </a:solidFill>
                        <a:effectLst/>
                        <a:latin typeface="Calibri" panose="020F0502020204030204" pitchFamily="34" charset="0"/>
                      </a:endParaRPr>
                    </a:p>
                  </a:txBody>
                  <a:tcPr marL="36000" marR="0" marT="0" marB="0" anchor="ctr"/>
                </a:tc>
                <a:extLst>
                  <a:ext uri="{0D108BD9-81ED-4DB2-BD59-A6C34878D82A}">
                    <a16:rowId xmlns:a16="http://schemas.microsoft.com/office/drawing/2014/main" val="3264399600"/>
                  </a:ext>
                </a:extLst>
              </a:tr>
              <a:tr h="193351">
                <a:tc>
                  <a:txBody>
                    <a:bodyPr/>
                    <a:lstStyle/>
                    <a:p>
                      <a:pPr algn="l" fontAlgn="b"/>
                      <a:r>
                        <a:rPr lang="en-US" sz="1200" u="none" strike="noStrike" dirty="0">
                          <a:solidFill>
                            <a:schemeClr val="tx1"/>
                          </a:solidFill>
                          <a:effectLst/>
                        </a:rPr>
                        <a:t>Working outside during the day in the open</a:t>
                      </a:r>
                      <a:endParaRPr lang="en-US" sz="1200" b="0" i="0" u="none" strike="noStrike" dirty="0">
                        <a:solidFill>
                          <a:schemeClr val="tx1"/>
                        </a:solidFill>
                        <a:effectLst/>
                        <a:latin typeface="Calibri" panose="020F0502020204030204" pitchFamily="34" charset="0"/>
                      </a:endParaRPr>
                    </a:p>
                  </a:txBody>
                  <a:tcPr marL="36000" marR="0" marT="0" marB="0" anchor="ctr"/>
                </a:tc>
                <a:tc>
                  <a:txBody>
                    <a:bodyPr/>
                    <a:lstStyle/>
                    <a:p>
                      <a:pPr algn="ctr" fontAlgn="b"/>
                      <a:r>
                        <a:rPr lang="en-GB" sz="1200" u="none" strike="noStrike" dirty="0">
                          <a:solidFill>
                            <a:schemeClr val="tx1"/>
                          </a:solidFill>
                          <a:effectLst/>
                        </a:rPr>
                        <a:t>63.0%</a:t>
                      </a:r>
                      <a:endParaRPr lang="en-GB" sz="1200" b="0" i="0" u="none" strike="noStrike" dirty="0">
                        <a:solidFill>
                          <a:schemeClr val="tx1"/>
                        </a:solidFill>
                        <a:effectLst/>
                        <a:latin typeface="Calibri" panose="020F050202020403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16.5%</a:t>
                      </a:r>
                      <a:endParaRPr lang="en-GB" sz="1200" b="0" i="0" u="none" strike="noStrike" dirty="0">
                        <a:solidFill>
                          <a:schemeClr val="tx1"/>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82.5%</a:t>
                      </a:r>
                      <a:endParaRPr lang="en-GB"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GB" sz="1200" u="none" strike="noStrike" dirty="0">
                          <a:solidFill>
                            <a:schemeClr val="tx1"/>
                          </a:solidFill>
                          <a:effectLst/>
                        </a:rPr>
                        <a:t>1.1%</a:t>
                      </a:r>
                      <a:endParaRPr lang="en-GB" sz="12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9807813"/>
                  </a:ext>
                </a:extLst>
              </a:tr>
              <a:tr h="386702">
                <a:tc>
                  <a:txBody>
                    <a:bodyPr/>
                    <a:lstStyle/>
                    <a:p>
                      <a:pPr algn="l" fontAlgn="b"/>
                      <a:r>
                        <a:rPr lang="en-US" sz="1200" u="none" strike="noStrike" dirty="0">
                          <a:solidFill>
                            <a:schemeClr val="tx1"/>
                          </a:solidFill>
                          <a:effectLst/>
                        </a:rPr>
                        <a:t>Working with or near reflective surfaces (sand, glass, roofing iron, water, concrete or cement, plastic, snow) </a:t>
                      </a:r>
                      <a:endParaRPr lang="en-US" sz="1200" b="0" i="0" u="none" strike="noStrike" dirty="0">
                        <a:solidFill>
                          <a:schemeClr val="tx1"/>
                        </a:solidFill>
                        <a:effectLst/>
                        <a:latin typeface="Calibri" panose="020F0502020204030204" pitchFamily="34" charset="0"/>
                      </a:endParaRPr>
                    </a:p>
                  </a:txBody>
                  <a:tcPr marL="36000" marR="0" marT="0" marB="0" anchor="ctr"/>
                </a:tc>
                <a:tc>
                  <a:txBody>
                    <a:bodyPr/>
                    <a:lstStyle/>
                    <a:p>
                      <a:pPr algn="ctr" fontAlgn="b"/>
                      <a:r>
                        <a:rPr lang="en-GB" sz="1200" u="none" strike="noStrike" dirty="0">
                          <a:solidFill>
                            <a:schemeClr val="tx1"/>
                          </a:solidFill>
                          <a:effectLst/>
                        </a:rPr>
                        <a:t>40.4%</a:t>
                      </a:r>
                      <a:endParaRPr lang="en-GB" sz="1200" b="0" i="0" u="none" strike="noStrike" dirty="0">
                        <a:solidFill>
                          <a:schemeClr val="tx1"/>
                        </a:solidFill>
                        <a:effectLst/>
                        <a:latin typeface="Calibri" panose="020F050202020403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26.6%</a:t>
                      </a:r>
                      <a:endParaRPr lang="en-GB" sz="1200" b="0" i="0" u="none" strike="noStrike" dirty="0">
                        <a:solidFill>
                          <a:schemeClr val="tx1"/>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71.5%</a:t>
                      </a:r>
                      <a:endParaRPr lang="en-GB"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GB" sz="1200" u="none" strike="noStrike" dirty="0">
                          <a:solidFill>
                            <a:schemeClr val="tx1"/>
                          </a:solidFill>
                          <a:effectLst/>
                        </a:rPr>
                        <a:t>1.8%</a:t>
                      </a:r>
                      <a:endParaRPr lang="en-GB" sz="12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195432456"/>
                  </a:ext>
                </a:extLst>
              </a:tr>
              <a:tr h="193351">
                <a:tc>
                  <a:txBody>
                    <a:bodyPr/>
                    <a:lstStyle/>
                    <a:p>
                      <a:pPr algn="l" fontAlgn="b"/>
                      <a:r>
                        <a:rPr lang="en-US" sz="1200" i="1" u="none" strike="noStrike" dirty="0">
                          <a:solidFill>
                            <a:schemeClr val="tx1"/>
                          </a:solidFill>
                          <a:effectLst/>
                        </a:rPr>
                        <a:t>Including: working with or near snow </a:t>
                      </a:r>
                      <a:endParaRPr lang="en-US" sz="1200" b="0" i="1" u="none" strike="noStrike" dirty="0">
                        <a:solidFill>
                          <a:schemeClr val="tx1"/>
                        </a:solidFill>
                        <a:effectLst/>
                        <a:latin typeface="Calibri" panose="020F0502020204030204" pitchFamily="34" charset="0"/>
                      </a:endParaRPr>
                    </a:p>
                  </a:txBody>
                  <a:tcPr marL="180000" marR="0" marT="0" marB="0" anchor="ctr"/>
                </a:tc>
                <a:tc>
                  <a:txBody>
                    <a:bodyPr/>
                    <a:lstStyle/>
                    <a:p>
                      <a:pPr algn="ctr" fontAlgn="b"/>
                      <a:r>
                        <a:rPr lang="en-GB" sz="1200" i="1" u="none" strike="noStrike" dirty="0">
                          <a:solidFill>
                            <a:schemeClr val="tx1"/>
                          </a:solidFill>
                          <a:effectLst/>
                        </a:rPr>
                        <a:t>1.0%</a:t>
                      </a:r>
                      <a:endParaRPr lang="en-GB" sz="1200" b="0" i="1" u="none" strike="noStrike" dirty="0">
                        <a:solidFill>
                          <a:schemeClr val="tx1"/>
                        </a:solidFill>
                        <a:effectLst/>
                        <a:latin typeface="Calibri" panose="020F050202020403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200" i="1" u="none" strike="noStrike" dirty="0">
                          <a:solidFill>
                            <a:schemeClr val="tx1"/>
                          </a:solidFill>
                          <a:effectLst/>
                        </a:rPr>
                        <a:t>0.0%</a:t>
                      </a:r>
                      <a:endParaRPr lang="en-GB" sz="1200" b="0" i="1" u="none" strike="noStrike" dirty="0">
                        <a:solidFill>
                          <a:schemeClr val="tx1"/>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200" i="1" u="none" strike="noStrike" dirty="0">
                          <a:solidFill>
                            <a:schemeClr val="tx1"/>
                          </a:solidFill>
                          <a:effectLst/>
                        </a:rPr>
                        <a:t>28.6%</a:t>
                      </a:r>
                      <a:endParaRPr lang="en-GB" sz="1200" b="0" i="1"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GB" sz="1200" i="1" u="none" strike="noStrike" dirty="0">
                          <a:solidFill>
                            <a:schemeClr val="tx1"/>
                          </a:solidFill>
                          <a:effectLst/>
                        </a:rPr>
                        <a:t>71.4%</a:t>
                      </a:r>
                      <a:endParaRPr lang="en-GB" sz="1200" b="0" i="1"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470524958"/>
                  </a:ext>
                </a:extLst>
              </a:tr>
              <a:tr h="193351">
                <a:tc>
                  <a:txBody>
                    <a:bodyPr/>
                    <a:lstStyle/>
                    <a:p>
                      <a:pPr algn="l" fontAlgn="b"/>
                      <a:r>
                        <a:rPr lang="en-US" sz="1200" u="none" strike="noStrike" dirty="0">
                          <a:solidFill>
                            <a:schemeClr val="tx1"/>
                          </a:solidFill>
                          <a:effectLst/>
                        </a:rPr>
                        <a:t>Working outside during the day under partial shade </a:t>
                      </a:r>
                      <a:br>
                        <a:rPr lang="en-US" sz="1200" u="none" strike="noStrike" dirty="0">
                          <a:solidFill>
                            <a:schemeClr val="tx1"/>
                          </a:solidFill>
                          <a:effectLst/>
                        </a:rPr>
                      </a:br>
                      <a:r>
                        <a:rPr lang="en-US" sz="1200" u="none" strike="noStrike" dirty="0">
                          <a:solidFill>
                            <a:schemeClr val="tx1"/>
                          </a:solidFill>
                          <a:effectLst/>
                        </a:rPr>
                        <a:t>at least 1 hour/day</a:t>
                      </a:r>
                      <a:endParaRPr lang="en-US" sz="1200" b="0" i="0" u="none" strike="noStrike" dirty="0">
                        <a:solidFill>
                          <a:schemeClr val="tx1"/>
                        </a:solidFill>
                        <a:effectLst/>
                        <a:latin typeface="Calibri" panose="020F0502020204030204" pitchFamily="34" charset="0"/>
                      </a:endParaRPr>
                    </a:p>
                  </a:txBody>
                  <a:tcPr marL="36000" marR="0" marT="0" marB="0" anchor="ctr"/>
                </a:tc>
                <a:tc>
                  <a:txBody>
                    <a:bodyPr/>
                    <a:lstStyle/>
                    <a:p>
                      <a:pPr algn="ctr" fontAlgn="b"/>
                      <a:r>
                        <a:rPr lang="en-GB" sz="1200" u="none" strike="noStrike" dirty="0">
                          <a:solidFill>
                            <a:schemeClr val="tx1"/>
                          </a:solidFill>
                          <a:effectLst/>
                        </a:rPr>
                        <a:t>31.9%</a:t>
                      </a:r>
                      <a:endParaRPr lang="en-GB" sz="1200" b="0" i="0" u="none" strike="noStrike" dirty="0">
                        <a:solidFill>
                          <a:schemeClr val="tx1"/>
                        </a:solidFill>
                        <a:effectLst/>
                        <a:latin typeface="Calibri" panose="020F050202020403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31.4%</a:t>
                      </a:r>
                      <a:endParaRPr lang="en-GB" sz="1200" b="0" i="0" u="none" strike="noStrike" dirty="0">
                        <a:solidFill>
                          <a:schemeClr val="tx1"/>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68.1%</a:t>
                      </a:r>
                      <a:endParaRPr lang="en-GB"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GB" sz="1200" u="none" strike="noStrike" dirty="0">
                          <a:solidFill>
                            <a:schemeClr val="tx1"/>
                          </a:solidFill>
                          <a:effectLst/>
                        </a:rPr>
                        <a:t>0.5%</a:t>
                      </a:r>
                      <a:endParaRPr lang="en-GB" sz="12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191539"/>
                  </a:ext>
                </a:extLst>
              </a:tr>
              <a:tr h="386702">
                <a:tc>
                  <a:txBody>
                    <a:bodyPr/>
                    <a:lstStyle/>
                    <a:p>
                      <a:pPr algn="l" fontAlgn="b"/>
                      <a:r>
                        <a:rPr lang="en-US" sz="1200" u="none" strike="noStrike" dirty="0">
                          <a:solidFill>
                            <a:schemeClr val="tx1"/>
                          </a:solidFill>
                          <a:effectLst/>
                        </a:rPr>
                        <a:t>Working outside during the day in a vehicle with the windows down at least 1 hour/day</a:t>
                      </a:r>
                      <a:endParaRPr lang="en-US" sz="1200" b="0" i="0" u="none" strike="noStrike" dirty="0">
                        <a:solidFill>
                          <a:schemeClr val="tx1"/>
                        </a:solidFill>
                        <a:effectLst/>
                        <a:latin typeface="Calibri" panose="020F0502020204030204" pitchFamily="34" charset="0"/>
                      </a:endParaRPr>
                    </a:p>
                  </a:txBody>
                  <a:tcPr marL="36000" marR="0" marT="0" marB="0" anchor="ctr"/>
                </a:tc>
                <a:tc>
                  <a:txBody>
                    <a:bodyPr/>
                    <a:lstStyle/>
                    <a:p>
                      <a:pPr algn="ctr" fontAlgn="b"/>
                      <a:r>
                        <a:rPr lang="en-GB" sz="1200" u="none" strike="noStrike" dirty="0">
                          <a:solidFill>
                            <a:schemeClr val="tx1"/>
                          </a:solidFill>
                          <a:effectLst/>
                        </a:rPr>
                        <a:t>22.9%</a:t>
                      </a:r>
                      <a:endParaRPr lang="en-GB" sz="1200" b="0" i="0" u="none" strike="noStrike" dirty="0">
                        <a:solidFill>
                          <a:schemeClr val="tx1"/>
                        </a:solidFill>
                        <a:effectLst/>
                        <a:latin typeface="Calibri" panose="020F050202020403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32.0%</a:t>
                      </a:r>
                      <a:endParaRPr lang="en-GB" sz="1200" b="0" i="0" u="none" strike="noStrike" dirty="0">
                        <a:solidFill>
                          <a:schemeClr val="tx1"/>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67.7%</a:t>
                      </a:r>
                      <a:endParaRPr lang="en-GB"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GB" sz="1200" u="none" strike="noStrike" dirty="0">
                          <a:solidFill>
                            <a:schemeClr val="tx1"/>
                          </a:solidFill>
                          <a:effectLst/>
                        </a:rPr>
                        <a:t>0.3%</a:t>
                      </a:r>
                      <a:endParaRPr lang="en-GB" sz="12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275865165"/>
                  </a:ext>
                </a:extLst>
              </a:tr>
            </a:tbl>
          </a:graphicData>
        </a:graphic>
      </p:graphicFrame>
      <p:grpSp>
        <p:nvGrpSpPr>
          <p:cNvPr id="9" name="Group 8" descr="brace including low, medium and high, meaning that the three levels of exposure add to 100% of the workers exposed in each circumstance.&#10;">
            <a:extLst>
              <a:ext uri="{FF2B5EF4-FFF2-40B4-BE49-F238E27FC236}">
                <a16:creationId xmlns:a16="http://schemas.microsoft.com/office/drawing/2014/main" id="{55709BAF-0785-4872-BD16-50CB09C5FE45}"/>
              </a:ext>
            </a:extLst>
          </p:cNvPr>
          <p:cNvGrpSpPr/>
          <p:nvPr/>
        </p:nvGrpSpPr>
        <p:grpSpPr>
          <a:xfrm>
            <a:off x="6436264" y="1422613"/>
            <a:ext cx="2202965" cy="461163"/>
            <a:chOff x="6165273" y="377035"/>
            <a:chExt cx="2165193" cy="461163"/>
          </a:xfrm>
        </p:grpSpPr>
        <p:sp>
          <p:nvSpPr>
            <p:cNvPr id="11" name="Left Brace 10">
              <a:extLst>
                <a:ext uri="{FF2B5EF4-FFF2-40B4-BE49-F238E27FC236}">
                  <a16:creationId xmlns:a16="http://schemas.microsoft.com/office/drawing/2014/main" id="{2FB8618B-1CFD-BC4D-FBA3-9DCD7E896EFB}"/>
                </a:ext>
              </a:extLst>
            </p:cNvPr>
            <p:cNvSpPr/>
            <p:nvPr/>
          </p:nvSpPr>
          <p:spPr>
            <a:xfrm rot="5400000">
              <a:off x="7151578" y="-340690"/>
              <a:ext cx="192583" cy="2165193"/>
            </a:xfrm>
            <a:prstGeom prst="leftBrace">
              <a:avLst>
                <a:gd name="adj1" fmla="val 8333"/>
                <a:gd name="adj2" fmla="val 503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dirty="0"/>
            </a:p>
          </p:txBody>
        </p:sp>
        <p:sp>
          <p:nvSpPr>
            <p:cNvPr id="12" name="TextBox 11">
              <a:extLst>
                <a:ext uri="{FF2B5EF4-FFF2-40B4-BE49-F238E27FC236}">
                  <a16:creationId xmlns:a16="http://schemas.microsoft.com/office/drawing/2014/main" id="{EE32C1C2-4A9C-A13B-EE8C-6443FCC66D62}"/>
                </a:ext>
              </a:extLst>
            </p:cNvPr>
            <p:cNvSpPr txBox="1"/>
            <p:nvPr/>
          </p:nvSpPr>
          <p:spPr>
            <a:xfrm>
              <a:off x="6977077" y="377035"/>
              <a:ext cx="963439" cy="307777"/>
            </a:xfrm>
            <a:prstGeom prst="rect">
              <a:avLst/>
            </a:prstGeom>
            <a:noFill/>
          </p:spPr>
          <p:txBody>
            <a:bodyPr wrap="square" rtlCol="0">
              <a:spAutoFit/>
            </a:bodyPr>
            <a:lstStyle/>
            <a:p>
              <a:r>
                <a:rPr lang="fr-FR" sz="1400" dirty="0"/>
                <a:t>100%</a:t>
              </a:r>
              <a:endParaRPr lang="en-GB" sz="1400" dirty="0"/>
            </a:p>
          </p:txBody>
        </p:sp>
      </p:grpSp>
      <p:sp>
        <p:nvSpPr>
          <p:cNvPr id="18" name="TextBox 17">
            <a:extLst>
              <a:ext uri="{FF2B5EF4-FFF2-40B4-BE49-F238E27FC236}">
                <a16:creationId xmlns:a16="http://schemas.microsoft.com/office/drawing/2014/main" id="{FA956307-C846-2C2C-5F1D-521B727C4977}"/>
              </a:ext>
              <a:ext uri="{C183D7F6-B498-43B3-948B-1728B52AA6E4}">
                <adec:decorative xmlns:adec="http://schemas.microsoft.com/office/drawing/2017/decorative" val="0"/>
              </a:ext>
            </a:extLst>
          </p:cNvPr>
          <p:cNvSpPr txBox="1"/>
          <p:nvPr/>
        </p:nvSpPr>
        <p:spPr>
          <a:xfrm>
            <a:off x="1180354" y="3816721"/>
            <a:ext cx="7012693" cy="984885"/>
          </a:xfrm>
          <a:prstGeom prst="rect">
            <a:avLst/>
          </a:prstGeom>
          <a:noFill/>
        </p:spPr>
        <p:txBody>
          <a:bodyPr wrap="square" rtlCol="0" anchor="ctr">
            <a:spAutoFit/>
          </a:bodyPr>
          <a:lstStyle/>
          <a:p>
            <a:pPr marL="0" marR="0" lvl="0" indent="0" defTabSz="914400" rtl="0" eaLnBrk="1" fontAlgn="auto" latinLnBrk="0" hangingPunct="1">
              <a:spcAft>
                <a:spcPts val="60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exposed to solar UVR </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US" sz="1200" dirty="0">
                <a:effectLst/>
                <a:latin typeface="Arial" panose="020B0604020202020204" pitchFamily="34" charset="0"/>
                <a:ea typeface="SimSun" panose="02010600030101010101" pitchFamily="2" charset="-122"/>
                <a:cs typeface="Times New Roman" panose="02020603050405020304" pitchFamily="18" charset="0"/>
              </a:rPr>
              <a:t>(including ocular exposure) in </a:t>
            </a: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p>
          <a:p>
            <a:pPr indent="0" defTabSz="342900">
              <a:spcAft>
                <a:spcPts val="600"/>
              </a:spcAft>
              <a:buNone/>
            </a:pPr>
            <a:r>
              <a:rPr lang="en-US" sz="1200" i="1" dirty="0">
                <a:latin typeface="Arial" panose="020B0604020202020204" pitchFamily="34" charset="0"/>
                <a:ea typeface="SimSun" panose="02010600030101010101" pitchFamily="2" charset="-122"/>
                <a:cs typeface="Times New Roman" panose="02020603050405020304" pitchFamily="18" charset="0"/>
              </a:rPr>
              <a:t>Reminder: 20.8% </a:t>
            </a:r>
            <a:r>
              <a:rPr lang="en-GB" sz="1200" i="1" dirty="0"/>
              <a:t>of all workers were assessed to be exposed to solar UVR in the last working </a:t>
            </a:r>
            <a:r>
              <a:rPr lang="en-GB" sz="1200" i="1"/>
              <a:t>week.</a:t>
            </a:r>
          </a:p>
          <a:p>
            <a:pPr indent="0" defTabSz="342900">
              <a:spcAft>
                <a:spcPts val="600"/>
              </a:spcAft>
              <a:buNone/>
            </a:pPr>
            <a:r>
              <a:rPr lang="en-US" sz="1200">
                <a:latin typeface="Arial" panose="020B0604020202020204" pitchFamily="34" charset="0"/>
                <a:ea typeface="SimSun" panose="02010600030101010101" pitchFamily="2" charset="-122"/>
                <a:cs typeface="Times New Roman" panose="02020603050405020304" pitchFamily="18" charset="0"/>
              </a:rPr>
              <a:t>Note</a:t>
            </a:r>
            <a:r>
              <a:rPr lang="en-US" sz="1200" dirty="0">
                <a:latin typeface="Arial" panose="020B0604020202020204" pitchFamily="34" charset="0"/>
                <a:ea typeface="SimSun" panose="02010600030101010101" pitchFamily="2" charset="-122"/>
                <a:cs typeface="Times New Roman" panose="02020603050405020304" pitchFamily="18" charset="0"/>
              </a:rPr>
              <a:t>: The s</a:t>
            </a:r>
            <a:r>
              <a:rPr lang="en-US" sz="1200" b="0" i="0" dirty="0"/>
              <a:t>urvey fieldwork was conducted between September 2022 and February 2023.</a:t>
            </a:r>
          </a:p>
        </p:txBody>
      </p:sp>
    </p:spTree>
    <p:extLst>
      <p:ext uri="{BB962C8B-B14F-4D97-AF65-F5344CB8AC3E}">
        <p14:creationId xmlns:p14="http://schemas.microsoft.com/office/powerpoint/2010/main" val="236299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3BD2BC-F1D7-F55B-CA08-56392CD9B072}"/>
              </a:ext>
            </a:extLst>
          </p:cNvPr>
          <p:cNvSpPr>
            <a:spLocks noGrp="1"/>
          </p:cNvSpPr>
          <p:nvPr>
            <p:ph type="title"/>
          </p:nvPr>
        </p:nvSpPr>
        <p:spPr>
          <a:xfrm>
            <a:off x="172295" y="116318"/>
            <a:ext cx="8583386" cy="367200"/>
          </a:xfrm>
        </p:spPr>
        <p:txBody>
          <a:bodyPr/>
          <a:lstStyle/>
          <a:p>
            <a:r>
              <a:rPr lang="en-GB" sz="2400" dirty="0"/>
              <a:t>Protection measures – exposure to solar UVR</a:t>
            </a:r>
          </a:p>
        </p:txBody>
      </p:sp>
      <p:sp>
        <p:nvSpPr>
          <p:cNvPr id="7" name="TextBox 6">
            <a:extLst>
              <a:ext uri="{FF2B5EF4-FFF2-40B4-BE49-F238E27FC236}">
                <a16:creationId xmlns:a16="http://schemas.microsoft.com/office/drawing/2014/main" id="{B89DACA9-0045-1F57-A10A-E05AB164C8D4}"/>
              </a:ext>
            </a:extLst>
          </p:cNvPr>
          <p:cNvSpPr txBox="1"/>
          <p:nvPr/>
        </p:nvSpPr>
        <p:spPr>
          <a:xfrm>
            <a:off x="297880" y="682854"/>
            <a:ext cx="8090544" cy="584775"/>
          </a:xfrm>
          <a:prstGeom prst="rect">
            <a:avLst/>
          </a:prstGeom>
          <a:noFill/>
        </p:spPr>
        <p:txBody>
          <a:bodyPr wrap="square" anchor="ctr">
            <a:spAutoFit/>
          </a:bodyPr>
          <a:lstStyle/>
          <a:p>
            <a:pPr indent="0" algn="ctr" defTabSz="342900">
              <a:buNone/>
            </a:pPr>
            <a:r>
              <a:rPr lang="en-GB" sz="1600" b="0" dirty="0">
                <a:solidFill>
                  <a:schemeClr val="tx2"/>
                </a:solidFill>
              </a:rPr>
              <a:t>Use of protection measures among the workers exposed to solar UVR and for each c</a:t>
            </a:r>
            <a:r>
              <a:rPr lang="en-GB" sz="1600" b="0" dirty="0">
                <a:solidFill>
                  <a:schemeClr val="tx2"/>
                </a:solidFill>
                <a:ea typeface="SimSun" panose="02010600030101010101" pitchFamily="2" charset="-122"/>
                <a:cs typeface="Times New Roman" panose="02020603050405020304" pitchFamily="18" charset="0"/>
              </a:rPr>
              <a:t>ircumstance of exposure (the same worker may use more than one measure):</a:t>
            </a:r>
          </a:p>
        </p:txBody>
      </p:sp>
      <p:graphicFrame>
        <p:nvGraphicFramePr>
          <p:cNvPr id="4" name="Content Placeholder 3" descr="Table showing the distribution of the use of different protection measures for each circumstance of exposure amonge the workers exposed to solar UVR in the last working week.">
            <a:extLst>
              <a:ext uri="{FF2B5EF4-FFF2-40B4-BE49-F238E27FC236}">
                <a16:creationId xmlns:a16="http://schemas.microsoft.com/office/drawing/2014/main" id="{BCBA20EB-0CFA-ABDD-8E88-193A91BF7D91}"/>
              </a:ext>
            </a:extLst>
          </p:cNvPr>
          <p:cNvGraphicFramePr>
            <a:graphicFrameLocks noGrp="1"/>
          </p:cNvGraphicFramePr>
          <p:nvPr>
            <p:ph sz="half" idx="1"/>
            <p:extLst>
              <p:ext uri="{D42A27DB-BD31-4B8C-83A1-F6EECF244321}">
                <p14:modId xmlns:p14="http://schemas.microsoft.com/office/powerpoint/2010/main" val="2823773218"/>
              </p:ext>
            </p:extLst>
          </p:nvPr>
        </p:nvGraphicFramePr>
        <p:xfrm>
          <a:off x="427932" y="1385874"/>
          <a:ext cx="8288137" cy="2858893"/>
        </p:xfrm>
        <a:graphic>
          <a:graphicData uri="http://schemas.openxmlformats.org/drawingml/2006/table">
            <a:tbl>
              <a:tblPr firstRow="1" bandRow="1">
                <a:tableStyleId>{5C22544A-7EE6-4342-B048-85BDC9FD1C3A}</a:tableStyleId>
              </a:tblPr>
              <a:tblGrid>
                <a:gridCol w="3493958">
                  <a:extLst>
                    <a:ext uri="{9D8B030D-6E8A-4147-A177-3AD203B41FA5}">
                      <a16:colId xmlns:a16="http://schemas.microsoft.com/office/drawing/2014/main" val="1079337038"/>
                    </a:ext>
                  </a:extLst>
                </a:gridCol>
                <a:gridCol w="1016947">
                  <a:extLst>
                    <a:ext uri="{9D8B030D-6E8A-4147-A177-3AD203B41FA5}">
                      <a16:colId xmlns:a16="http://schemas.microsoft.com/office/drawing/2014/main" val="1672365983"/>
                    </a:ext>
                  </a:extLst>
                </a:gridCol>
                <a:gridCol w="1761009">
                  <a:extLst>
                    <a:ext uri="{9D8B030D-6E8A-4147-A177-3AD203B41FA5}">
                      <a16:colId xmlns:a16="http://schemas.microsoft.com/office/drawing/2014/main" val="1265936997"/>
                    </a:ext>
                  </a:extLst>
                </a:gridCol>
                <a:gridCol w="936104">
                  <a:extLst>
                    <a:ext uri="{9D8B030D-6E8A-4147-A177-3AD203B41FA5}">
                      <a16:colId xmlns:a16="http://schemas.microsoft.com/office/drawing/2014/main" val="429879169"/>
                    </a:ext>
                  </a:extLst>
                </a:gridCol>
                <a:gridCol w="1080119">
                  <a:extLst>
                    <a:ext uri="{9D8B030D-6E8A-4147-A177-3AD203B41FA5}">
                      <a16:colId xmlns:a16="http://schemas.microsoft.com/office/drawing/2014/main" val="2856616134"/>
                    </a:ext>
                  </a:extLst>
                </a:gridCol>
              </a:tblGrid>
              <a:tr h="887773">
                <a:tc>
                  <a:txBody>
                    <a:bodyPr/>
                    <a:lstStyle/>
                    <a:p>
                      <a:pPr algn="ctr" fontAlgn="b"/>
                      <a:r>
                        <a:rPr lang="en-GB" sz="1200" u="none" strike="noStrike" dirty="0">
                          <a:effectLst/>
                          <a:latin typeface="+mn-lt"/>
                        </a:rPr>
                        <a:t>Exposure circumstances </a:t>
                      </a:r>
                      <a:br>
                        <a:rPr lang="en-GB" sz="1200" u="none" strike="noStrike" dirty="0">
                          <a:effectLst/>
                          <a:latin typeface="+mn-lt"/>
                        </a:rPr>
                      </a:br>
                      <a:r>
                        <a:rPr lang="en-GB" sz="1200" b="0" u="none" strike="noStrike" dirty="0">
                          <a:effectLst/>
                          <a:latin typeface="+mn-lt"/>
                        </a:rPr>
                        <a:t>(tasks conducted in the last working week)</a:t>
                      </a:r>
                      <a:endParaRPr lang="en-GB" sz="1200" u="none" strike="noStrike" dirty="0">
                        <a:effectLst/>
                        <a:latin typeface="+mn-lt"/>
                      </a:endParaRPr>
                    </a:p>
                    <a:p>
                      <a:pPr algn="l" fontAlgn="b"/>
                      <a:endParaRPr lang="en-GB" sz="1200" b="0" i="0" u="none" strike="noStrike" dirty="0">
                        <a:solidFill>
                          <a:srgbClr val="000000"/>
                        </a:solidFill>
                        <a:effectLst/>
                        <a:latin typeface="+mn-lt"/>
                      </a:endParaRPr>
                    </a:p>
                  </a:txBody>
                  <a:tcPr marL="36000" marR="0" marT="0" marB="0" anchor="ctr"/>
                </a:tc>
                <a:tc>
                  <a:txBody>
                    <a:bodyPr/>
                    <a:lstStyle/>
                    <a:p>
                      <a:pPr algn="ctr" fontAlgn="b"/>
                      <a:r>
                        <a:rPr lang="en-US" sz="1200" b="0" u="none" strike="noStrike" dirty="0">
                          <a:effectLst/>
                          <a:latin typeface="+mn-lt"/>
                        </a:rPr>
                        <a:t>Use of eye protection (wearing sunglasses)</a:t>
                      </a:r>
                      <a:endParaRPr lang="en-US" sz="1200" b="0" i="0" u="none" strike="noStrike" dirty="0">
                        <a:solidFill>
                          <a:srgbClr val="000000"/>
                        </a:solidFill>
                        <a:effectLst/>
                        <a:latin typeface="+mn-lt"/>
                      </a:endParaRPr>
                    </a:p>
                  </a:txBody>
                  <a:tcPr marL="36000" marR="0" marT="0" marB="0" anchor="ctr"/>
                </a:tc>
                <a:tc>
                  <a:txBody>
                    <a:bodyPr/>
                    <a:lstStyle/>
                    <a:p>
                      <a:pPr algn="ctr" fontAlgn="b"/>
                      <a:r>
                        <a:rPr lang="en-US" sz="1200" b="0" u="none" strike="noStrike" dirty="0">
                          <a:effectLst/>
                          <a:latin typeface="+mn-lt"/>
                        </a:rPr>
                        <a:t>Wearing clothing that covered most of your body (i.e., trousers and shirts or t-shirts with sleeves)</a:t>
                      </a:r>
                      <a:endParaRPr lang="en-US" sz="1200" b="0" i="0" u="none" strike="noStrike" dirty="0">
                        <a:solidFill>
                          <a:srgbClr val="000000"/>
                        </a:solidFill>
                        <a:effectLst/>
                        <a:latin typeface="+mn-lt"/>
                      </a:endParaRPr>
                    </a:p>
                  </a:txBody>
                  <a:tcPr marL="36000" marR="0" marT="0" marB="0" anchor="ctr"/>
                </a:tc>
                <a:tc>
                  <a:txBody>
                    <a:bodyPr/>
                    <a:lstStyle/>
                    <a:p>
                      <a:pPr algn="ctr" fontAlgn="b"/>
                      <a:r>
                        <a:rPr lang="en-GB" sz="1200" b="0" u="none" strike="noStrike" dirty="0">
                          <a:effectLst/>
                          <a:latin typeface="+mn-lt"/>
                        </a:rPr>
                        <a:t>Wearing sunscreen</a:t>
                      </a:r>
                      <a:endParaRPr lang="en-GB" sz="1200" b="0" i="0" u="none" strike="noStrike" dirty="0">
                        <a:solidFill>
                          <a:srgbClr val="000000"/>
                        </a:solidFill>
                        <a:effectLst/>
                        <a:latin typeface="+mn-lt"/>
                      </a:endParaRPr>
                    </a:p>
                  </a:txBody>
                  <a:tcPr marL="36000" marR="0" marT="0" marB="0" anchor="ctr"/>
                </a:tc>
                <a:tc>
                  <a:txBody>
                    <a:bodyPr/>
                    <a:lstStyle/>
                    <a:p>
                      <a:pPr algn="ctr" fontAlgn="b"/>
                      <a:r>
                        <a:rPr lang="en-US" sz="1200" b="0" u="none" strike="noStrike" dirty="0">
                          <a:effectLst/>
                          <a:latin typeface="+mn-lt"/>
                        </a:rPr>
                        <a:t>Wearing a hat or </a:t>
                      </a:r>
                      <a:br>
                        <a:rPr lang="en-US" sz="1200" b="0" u="none" strike="noStrike" dirty="0">
                          <a:effectLst/>
                          <a:latin typeface="+mn-lt"/>
                        </a:rPr>
                      </a:br>
                      <a:r>
                        <a:rPr lang="en-US" sz="1200" b="0" u="none" strike="noStrike" dirty="0">
                          <a:effectLst/>
                          <a:latin typeface="+mn-lt"/>
                        </a:rPr>
                        <a:t>other sun protection head cover</a:t>
                      </a:r>
                      <a:endParaRPr lang="en-US" sz="1200" b="0" i="0" u="none" strike="noStrike" dirty="0">
                        <a:solidFill>
                          <a:srgbClr val="000000"/>
                        </a:solidFill>
                        <a:effectLst/>
                        <a:latin typeface="+mn-lt"/>
                      </a:endParaRPr>
                    </a:p>
                  </a:txBody>
                  <a:tcPr marL="36000" marR="0" marT="0" marB="0" anchor="ctr"/>
                </a:tc>
                <a:extLst>
                  <a:ext uri="{0D108BD9-81ED-4DB2-BD59-A6C34878D82A}">
                    <a16:rowId xmlns:a16="http://schemas.microsoft.com/office/drawing/2014/main" val="3941466185"/>
                  </a:ext>
                </a:extLst>
              </a:tr>
              <a:tr h="268479">
                <a:tc>
                  <a:txBody>
                    <a:bodyPr/>
                    <a:lstStyle/>
                    <a:p>
                      <a:pPr algn="l" fontAlgn="b"/>
                      <a:r>
                        <a:rPr lang="en-US" sz="1200" b="0" i="0" u="none" strike="noStrike" dirty="0">
                          <a:effectLst/>
                          <a:latin typeface="+mn-lt"/>
                        </a:rPr>
                        <a:t>Working outside during the day in the open</a:t>
                      </a:r>
                      <a:endParaRPr lang="en-US" sz="1200" b="0" i="0" u="none" strike="noStrike" dirty="0">
                        <a:solidFill>
                          <a:srgbClr val="000000"/>
                        </a:solidFill>
                        <a:effectLst/>
                        <a:latin typeface="+mn-lt"/>
                      </a:endParaRPr>
                    </a:p>
                  </a:txBody>
                  <a:tcPr marL="36000" marR="0" marT="0" marB="0" anchor="ctr"/>
                </a:tc>
                <a:tc>
                  <a:txBody>
                    <a:bodyPr/>
                    <a:lstStyle/>
                    <a:p>
                      <a:pPr algn="ctr" fontAlgn="b"/>
                      <a:r>
                        <a:rPr lang="en-GB" sz="1200" u="none" strike="noStrike" dirty="0">
                          <a:effectLst/>
                          <a:latin typeface="+mn-lt"/>
                        </a:rPr>
                        <a:t>21.6%</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86.9%</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13.3%</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49.4%</a:t>
                      </a:r>
                      <a:endParaRPr lang="en-GB"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999115708"/>
                  </a:ext>
                </a:extLst>
              </a:tr>
              <a:tr h="532664">
                <a:tc>
                  <a:txBody>
                    <a:bodyPr/>
                    <a:lstStyle/>
                    <a:p>
                      <a:pPr algn="l" fontAlgn="b"/>
                      <a:r>
                        <a:rPr lang="en-US" sz="1200" b="0" i="0" u="none" strike="noStrike" dirty="0">
                          <a:effectLst/>
                          <a:latin typeface="+mn-lt"/>
                        </a:rPr>
                        <a:t>Working </a:t>
                      </a:r>
                      <a:r>
                        <a:rPr lang="en-US" sz="1200" b="0" i="0" u="none" strike="noStrike" kern="1200" dirty="0">
                          <a:solidFill>
                            <a:schemeClr val="dk1"/>
                          </a:solidFill>
                          <a:effectLst/>
                          <a:latin typeface="+mn-lt"/>
                          <a:ea typeface="+mn-ea"/>
                          <a:cs typeface="+mn-cs"/>
                        </a:rPr>
                        <a:t>with</a:t>
                      </a:r>
                      <a:r>
                        <a:rPr lang="en-US" sz="1200" b="0" i="0" u="none" strike="noStrike" dirty="0">
                          <a:effectLst/>
                          <a:latin typeface="+mn-lt"/>
                        </a:rPr>
                        <a:t> or near reflective surfaces (sand, glass, roofing iron, water, concrete or cement, plastic, snow)</a:t>
                      </a:r>
                      <a:endParaRPr lang="en-US" sz="1200" b="0" i="0" u="none" strike="noStrike" dirty="0">
                        <a:solidFill>
                          <a:srgbClr val="000000"/>
                        </a:solidFill>
                        <a:effectLst/>
                        <a:latin typeface="+mn-lt"/>
                      </a:endParaRPr>
                    </a:p>
                  </a:txBody>
                  <a:tcPr marL="36000" marR="0" marT="0" marB="0" anchor="ctr"/>
                </a:tc>
                <a:tc>
                  <a:txBody>
                    <a:bodyPr/>
                    <a:lstStyle/>
                    <a:p>
                      <a:pPr algn="ctr" fontAlgn="b"/>
                      <a:r>
                        <a:rPr lang="en-GB" sz="1200" u="none" strike="noStrike" dirty="0">
                          <a:effectLst/>
                          <a:latin typeface="+mn-lt"/>
                        </a:rPr>
                        <a:t>38.1%</a:t>
                      </a:r>
                      <a:endParaRPr lang="en-GB" sz="1200" b="0" i="0" u="none" strike="noStrike" dirty="0">
                        <a:solidFill>
                          <a:srgbClr val="000000"/>
                        </a:solidFill>
                        <a:effectLst/>
                        <a:latin typeface="+mn-lt"/>
                      </a:endParaRP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0" u="none" strike="noStrike" kern="1200" dirty="0">
                          <a:solidFill>
                            <a:schemeClr val="dk1"/>
                          </a:solidFill>
                          <a:effectLst/>
                          <a:latin typeface="+mn-lt"/>
                          <a:ea typeface="+mn-ea"/>
                          <a:cs typeface="+mn-cs"/>
                        </a:rPr>
                        <a:t>Not asked</a:t>
                      </a: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0" u="none" strike="noStrike" kern="1200" dirty="0">
                          <a:solidFill>
                            <a:schemeClr val="dk1"/>
                          </a:solidFill>
                          <a:effectLst/>
                          <a:latin typeface="+mn-lt"/>
                          <a:ea typeface="+mn-ea"/>
                          <a:cs typeface="+mn-cs"/>
                        </a:rPr>
                        <a:t>Not asked</a:t>
                      </a: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0" u="none" strike="noStrike" kern="1200" dirty="0">
                          <a:solidFill>
                            <a:schemeClr val="dk1"/>
                          </a:solidFill>
                          <a:effectLst/>
                          <a:latin typeface="+mn-lt"/>
                          <a:ea typeface="+mn-ea"/>
                          <a:cs typeface="+mn-cs"/>
                        </a:rPr>
                        <a:t>Not asked</a:t>
                      </a:r>
                    </a:p>
                  </a:txBody>
                  <a:tcPr marL="0" marR="0" marT="0" marB="0" anchor="ctr"/>
                </a:tc>
                <a:extLst>
                  <a:ext uri="{0D108BD9-81ED-4DB2-BD59-A6C34878D82A}">
                    <a16:rowId xmlns:a16="http://schemas.microsoft.com/office/drawing/2014/main" val="340744847"/>
                  </a:ext>
                </a:extLst>
              </a:tr>
              <a:tr h="253226">
                <a:tc>
                  <a:txBody>
                    <a:bodyPr/>
                    <a:lstStyle/>
                    <a:p>
                      <a:pPr algn="l" fontAlgn="b"/>
                      <a:r>
                        <a:rPr lang="en-US" sz="1200" b="0" i="1" u="none" strike="noStrike" dirty="0">
                          <a:effectLst/>
                          <a:latin typeface="+mn-lt"/>
                        </a:rPr>
                        <a:t>Including: working with or near snow</a:t>
                      </a:r>
                      <a:endParaRPr lang="en-US" sz="1200" b="0" i="1" u="none" strike="noStrike" dirty="0">
                        <a:solidFill>
                          <a:srgbClr val="000000"/>
                        </a:solidFill>
                        <a:effectLst/>
                        <a:latin typeface="+mn-lt"/>
                      </a:endParaRPr>
                    </a:p>
                  </a:txBody>
                  <a:tcPr marL="180000" marR="72000" marT="0" marB="0" anchor="ctr"/>
                </a:tc>
                <a:tc>
                  <a:txBody>
                    <a:bodyPr/>
                    <a:lstStyle/>
                    <a:p>
                      <a:pPr algn="ctr" fontAlgn="b"/>
                      <a:r>
                        <a:rPr lang="en-GB" sz="1200" i="1" u="none" strike="noStrike" dirty="0">
                          <a:effectLst/>
                          <a:latin typeface="+mn-lt"/>
                        </a:rPr>
                        <a:t>28.6%</a:t>
                      </a:r>
                      <a:endParaRPr lang="en-GB" sz="1200" b="0" i="1" u="none" strike="noStrike" dirty="0">
                        <a:solidFill>
                          <a:srgbClr val="000000"/>
                        </a:solidFill>
                        <a:effectLst/>
                        <a:latin typeface="+mn-lt"/>
                      </a:endParaRP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1" u="none" strike="noStrike" dirty="0">
                          <a:effectLst/>
                          <a:latin typeface="+mn-lt"/>
                        </a:rPr>
                        <a:t>Not asked</a:t>
                      </a:r>
                      <a:endParaRPr lang="en-GB" sz="1200" b="0" i="1" u="none" strike="noStrike" dirty="0">
                        <a:solidFill>
                          <a:srgbClr val="000000"/>
                        </a:solidFill>
                        <a:effectLst/>
                        <a:latin typeface="+mn-lt"/>
                      </a:endParaRP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1" u="none" strike="noStrike" dirty="0">
                          <a:effectLst/>
                          <a:latin typeface="+mn-lt"/>
                        </a:rPr>
                        <a:t>Not asked</a:t>
                      </a:r>
                      <a:endParaRPr lang="en-GB" sz="1200" b="0" i="1" u="none" strike="noStrike" dirty="0">
                        <a:solidFill>
                          <a:srgbClr val="000000"/>
                        </a:solidFill>
                        <a:effectLst/>
                        <a:latin typeface="+mn-lt"/>
                      </a:endParaRP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1" u="none" strike="noStrike" dirty="0">
                          <a:effectLst/>
                          <a:latin typeface="+mn-lt"/>
                        </a:rPr>
                        <a:t>Not asked</a:t>
                      </a:r>
                      <a:endParaRPr lang="en-GB" sz="1200" b="0" i="1"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461034737"/>
                  </a:ext>
                </a:extLst>
              </a:tr>
              <a:tr h="374635">
                <a:tc>
                  <a:txBody>
                    <a:bodyPr/>
                    <a:lstStyle/>
                    <a:p>
                      <a:pPr algn="l" fontAlgn="b"/>
                      <a:r>
                        <a:rPr lang="en-US" sz="1200" b="0" i="0" u="none" strike="noStrike" dirty="0">
                          <a:effectLst/>
                          <a:latin typeface="+mn-lt"/>
                        </a:rPr>
                        <a:t>Working outside during the day under partial shade at least 1 hour/day</a:t>
                      </a:r>
                      <a:endParaRPr lang="en-US" sz="1200" b="0" i="0" u="none" strike="noStrike" dirty="0">
                        <a:solidFill>
                          <a:srgbClr val="000000"/>
                        </a:solidFill>
                        <a:effectLst/>
                        <a:latin typeface="+mn-lt"/>
                      </a:endParaRPr>
                    </a:p>
                  </a:txBody>
                  <a:tcPr marL="36000" marR="0" marT="0" marB="0" anchor="ctr"/>
                </a:tc>
                <a:tc>
                  <a:txBody>
                    <a:bodyPr/>
                    <a:lstStyle/>
                    <a:p>
                      <a:pPr algn="ctr" fontAlgn="b"/>
                      <a:r>
                        <a:rPr lang="en-GB" sz="1200" u="none" strike="noStrike" dirty="0">
                          <a:effectLst/>
                          <a:latin typeface="+mn-lt"/>
                        </a:rPr>
                        <a:t>29.1%</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88.7%</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14.5%</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44.2%</a:t>
                      </a:r>
                      <a:endParaRPr lang="en-GB"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31512457"/>
                  </a:ext>
                </a:extLst>
              </a:tr>
              <a:tr h="499513">
                <a:tc>
                  <a:txBody>
                    <a:bodyPr/>
                    <a:lstStyle/>
                    <a:p>
                      <a:pPr algn="l" fontAlgn="b"/>
                      <a:r>
                        <a:rPr lang="en-US" sz="1200" b="0" i="0" u="none" strike="noStrike" dirty="0">
                          <a:effectLst/>
                          <a:latin typeface="+mn-lt"/>
                        </a:rPr>
                        <a:t>Working outside during the day in a vehicle with the windows down at least 1 hour/day</a:t>
                      </a:r>
                      <a:endParaRPr lang="en-US" sz="1200" b="0" i="0" u="none" strike="noStrike" dirty="0">
                        <a:solidFill>
                          <a:srgbClr val="000000"/>
                        </a:solidFill>
                        <a:effectLst/>
                        <a:latin typeface="+mn-lt"/>
                      </a:endParaRPr>
                    </a:p>
                  </a:txBody>
                  <a:tcPr marL="36000" marR="0" marT="0" marB="0" anchor="ctr"/>
                </a:tc>
                <a:tc>
                  <a:txBody>
                    <a:bodyPr/>
                    <a:lstStyle/>
                    <a:p>
                      <a:pPr algn="ctr" fontAlgn="b"/>
                      <a:r>
                        <a:rPr lang="en-GB" sz="1200" u="none" strike="noStrike" dirty="0">
                          <a:effectLst/>
                          <a:latin typeface="+mn-lt"/>
                        </a:rPr>
                        <a:t>45.8%</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88.1%</a:t>
                      </a:r>
                      <a:endParaRPr lang="en-GB" sz="1200" b="0" i="0" u="none" strike="noStrike" dirty="0">
                        <a:solidFill>
                          <a:srgbClr val="000000"/>
                        </a:solidFill>
                        <a:effectLst/>
                        <a:latin typeface="+mn-lt"/>
                      </a:endParaRPr>
                    </a:p>
                  </a:txBody>
                  <a:tcPr marL="0" marR="0" marT="0" marB="0" anchor="ctr"/>
                </a:tc>
                <a:tc>
                  <a:txBody>
                    <a:bodyPr/>
                    <a:lstStyle/>
                    <a:p>
                      <a:pPr algn="ctr" fontAlgn="b"/>
                      <a:r>
                        <a:rPr lang="en-GB" sz="1200" u="none" strike="noStrike" dirty="0">
                          <a:effectLst/>
                          <a:latin typeface="+mn-lt"/>
                        </a:rPr>
                        <a:t>10.6%</a:t>
                      </a:r>
                      <a:endParaRPr lang="en-GB" sz="1200" b="0" i="0" u="none" strike="noStrike" dirty="0">
                        <a:solidFill>
                          <a:srgbClr val="000000"/>
                        </a:solidFill>
                        <a:effectLst/>
                        <a:latin typeface="+mn-lt"/>
                      </a:endParaRPr>
                    </a:p>
                  </a:txBody>
                  <a:tcPr marL="0" marR="0" marT="0" marB="0" anchor="ct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GB" sz="1200" i="0" u="none" strike="noStrike" dirty="0">
                          <a:effectLst/>
                          <a:latin typeface="+mn-lt"/>
                        </a:rPr>
                        <a:t>Not asked</a:t>
                      </a:r>
                      <a:endParaRPr lang="en-GB"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758740393"/>
                  </a:ext>
                </a:extLst>
              </a:tr>
            </a:tbl>
          </a:graphicData>
        </a:graphic>
      </p:graphicFrame>
      <p:sp>
        <p:nvSpPr>
          <p:cNvPr id="2" name="TextBox 1">
            <a:extLst>
              <a:ext uri="{FF2B5EF4-FFF2-40B4-BE49-F238E27FC236}">
                <a16:creationId xmlns:a16="http://schemas.microsoft.com/office/drawing/2014/main" id="{B92174EA-C80A-0408-8D6C-A7D00E7F7E79}"/>
              </a:ext>
              <a:ext uri="{C183D7F6-B498-43B3-948B-1728B52AA6E4}">
                <adec:decorative xmlns:adec="http://schemas.microsoft.com/office/drawing/2017/decorative" val="0"/>
              </a:ext>
            </a:extLst>
          </p:cNvPr>
          <p:cNvSpPr txBox="1"/>
          <p:nvPr/>
        </p:nvSpPr>
        <p:spPr>
          <a:xfrm>
            <a:off x="1300978" y="4280553"/>
            <a:ext cx="608434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exposed to solar UVR </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US" sz="1200" dirty="0">
                <a:effectLst/>
                <a:latin typeface="Arial" panose="020B0604020202020204" pitchFamily="34" charset="0"/>
                <a:ea typeface="SimSun" panose="02010600030101010101" pitchFamily="2" charset="-122"/>
                <a:cs typeface="Times New Roman" panose="02020603050405020304" pitchFamily="18" charset="0"/>
              </a:rPr>
              <a:t>(including ocular exposure) in </a:t>
            </a: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54414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085787-B05B-D23C-60CF-D77700F7E6F9}"/>
              </a:ext>
            </a:extLst>
          </p:cNvPr>
          <p:cNvSpPr>
            <a:spLocks noGrp="1"/>
          </p:cNvSpPr>
          <p:nvPr>
            <p:ph type="title"/>
          </p:nvPr>
        </p:nvSpPr>
        <p:spPr/>
        <p:txBody>
          <a:bodyPr/>
          <a:lstStyle/>
          <a:p>
            <a:r>
              <a:rPr lang="en-GB" dirty="0"/>
              <a:t>Exposure to respirable crystalline silica (RCS)</a:t>
            </a:r>
          </a:p>
        </p:txBody>
      </p:sp>
      <p:sp>
        <p:nvSpPr>
          <p:cNvPr id="2" name="Content Placeholder 2">
            <a:extLst>
              <a:ext uri="{FF2B5EF4-FFF2-40B4-BE49-F238E27FC236}">
                <a16:creationId xmlns:a16="http://schemas.microsoft.com/office/drawing/2014/main" id="{B2378045-2204-326C-7472-2A918396DC39}"/>
              </a:ext>
            </a:extLst>
          </p:cNvPr>
          <p:cNvSpPr txBox="1">
            <a:spLocks/>
          </p:cNvSpPr>
          <p:nvPr/>
        </p:nvSpPr>
        <p:spPr>
          <a:xfrm>
            <a:off x="434890" y="679246"/>
            <a:ext cx="7000777" cy="549479"/>
          </a:xfrm>
          <a:prstGeom prst="rect">
            <a:avLst/>
          </a:prstGeom>
        </p:spPr>
        <p:txBody>
          <a:bodyPr vert="horz" lIns="91440" tIns="45720" rIns="91440" bIns="45720" rtlCol="0" anchor="ctr" anchorCtr="0">
            <a:normAutofit fontScale="92500"/>
          </a:bodyPr>
          <a:lstStyle>
            <a:defPPr>
              <a:defRPr lang="en-US"/>
            </a:defPPr>
            <a:lvl1pPr marL="0" indent="-189000" algn="l" defTabSz="1219170" rtl="0" eaLnBrk="1" latinLnBrk="0" hangingPunct="1">
              <a:spcBef>
                <a:spcPts val="450"/>
              </a:spcBef>
              <a:spcAft>
                <a:spcPts val="0"/>
              </a:spcAft>
              <a:buClr>
                <a:schemeClr val="tx2"/>
              </a:buClr>
              <a:buFont typeface="Wingdings" pitchFamily="2" charset="2"/>
              <a:buChar char="§"/>
              <a:defRPr sz="2400" b="1" i="0" kern="1200" baseline="0">
                <a:solidFill>
                  <a:schemeClr val="tx1"/>
                </a:solidFill>
                <a:latin typeface="+mn-lt"/>
                <a:ea typeface="+mn-ea"/>
                <a:cs typeface="+mn-cs"/>
              </a:defRPr>
            </a:lvl1pPr>
            <a:lvl2pPr marL="609585"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2pPr>
            <a:lvl3pPr marL="1219170"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3pPr>
            <a:lvl4pPr marL="1828754"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4pPr>
            <a:lvl5pPr marL="2438339" indent="-135000" algn="l" defTabSz="1219170" rtl="0" eaLnBrk="1" latinLnBrk="0" hangingPunct="1">
              <a:spcBef>
                <a:spcPts val="0"/>
              </a:spcBef>
              <a:spcAft>
                <a:spcPts val="0"/>
              </a:spcAft>
              <a:buClrTx/>
              <a:buFont typeface="Arial" pitchFamily="34" charset="0"/>
              <a:buChar char="−"/>
              <a:defRPr sz="2400" kern="1200" baseline="0">
                <a:solidFill>
                  <a:schemeClr val="tx1"/>
                </a:solidFill>
                <a:latin typeface="+mn-lt"/>
                <a:ea typeface="+mn-ea"/>
                <a:cs typeface="+mn-cs"/>
              </a:defRPr>
            </a:lvl5pPr>
            <a:lvl6pPr marL="3047924" indent="-171450" algn="l" defTabSz="1219170" rtl="0" eaLnBrk="1" latinLnBrk="0" hangingPunct="1">
              <a:spcBef>
                <a:spcPts val="0"/>
              </a:spcBef>
              <a:buClr>
                <a:schemeClr val="tx2"/>
              </a:buClr>
              <a:buSzPct val="101000"/>
              <a:buFont typeface="Courier New" pitchFamily="49" charset="0"/>
              <a:buChar char="o"/>
              <a:defRPr sz="2400" kern="1200" baseline="0">
                <a:solidFill>
                  <a:schemeClr val="tx1"/>
                </a:solidFill>
                <a:latin typeface="+mn-lt"/>
                <a:ea typeface="+mn-ea"/>
                <a:cs typeface="+mn-cs"/>
              </a:defRPr>
            </a:lvl6pPr>
            <a:lvl7pPr marL="3657509" indent="-171450" algn="l" defTabSz="1219170" rtl="0" eaLnBrk="1" latinLnBrk="0" hangingPunct="1">
              <a:spcBef>
                <a:spcPts val="0"/>
              </a:spcBef>
              <a:buClr>
                <a:schemeClr val="tx2"/>
              </a:buClr>
              <a:buFont typeface="Courier New" pitchFamily="49" charset="0"/>
              <a:buChar char="o"/>
              <a:defRPr sz="2400" kern="1200" baseline="0">
                <a:solidFill>
                  <a:schemeClr val="tx1"/>
                </a:solidFill>
                <a:latin typeface="+mn-lt"/>
                <a:ea typeface="+mn-ea"/>
                <a:cs typeface="+mn-cs"/>
              </a:defRPr>
            </a:lvl7pPr>
            <a:lvl8pPr marL="4267093" indent="-171450" algn="l" defTabSz="1219170" rtl="0" eaLnBrk="1" latinLnBrk="0" hangingPunct="1">
              <a:spcBef>
                <a:spcPct val="20000"/>
              </a:spcBef>
              <a:buClr>
                <a:schemeClr val="tx2"/>
              </a:buClr>
              <a:buFont typeface="Courier New" pitchFamily="49" charset="0"/>
              <a:buChar char="o"/>
              <a:defRPr sz="2400" kern="1200" baseline="0">
                <a:solidFill>
                  <a:schemeClr val="tx1"/>
                </a:solidFill>
                <a:latin typeface="+mn-lt"/>
                <a:ea typeface="+mn-ea"/>
                <a:cs typeface="+mn-cs"/>
              </a:defRPr>
            </a:lvl8pPr>
            <a:lvl9pPr marL="4876678" indent="-171450" algn="l" defTabSz="1219170" rtl="0" eaLnBrk="1" latinLnBrk="0" hangingPunct="1">
              <a:spcBef>
                <a:spcPct val="20000"/>
              </a:spcBef>
              <a:buClr>
                <a:schemeClr val="tx2"/>
              </a:buClr>
              <a:buFont typeface="Courier New" pitchFamily="49" charset="0"/>
              <a:buChar char="o"/>
              <a:defRPr sz="2400" kern="1200" baseline="0">
                <a:solidFill>
                  <a:schemeClr val="tx1"/>
                </a:solidFill>
                <a:latin typeface="+mn-lt"/>
                <a:ea typeface="+mn-ea"/>
                <a:cs typeface="+mn-cs"/>
              </a:defRPr>
            </a:lvl9pPr>
          </a:lstStyle>
          <a:p>
            <a:pPr indent="0" defTabSz="342900">
              <a:buNone/>
            </a:pPr>
            <a:r>
              <a:rPr lang="en-GB" sz="1600" b="0" dirty="0">
                <a:solidFill>
                  <a:schemeClr val="tx2"/>
                </a:solidFill>
                <a:ea typeface="SimSun" panose="02010600030101010101" pitchFamily="2" charset="-122"/>
                <a:cs typeface="Times New Roman" panose="02020603050405020304" pitchFamily="18" charset="0"/>
              </a:rPr>
              <a:t>Most common circumstances of exposure among the workers exposed </a:t>
            </a:r>
            <a:br>
              <a:rPr lang="en-GB" sz="1600" b="0" dirty="0">
                <a:solidFill>
                  <a:schemeClr val="tx2"/>
                </a:solidFill>
                <a:ea typeface="SimSun" panose="02010600030101010101" pitchFamily="2" charset="-122"/>
                <a:cs typeface="Times New Roman" panose="02020603050405020304" pitchFamily="18" charset="0"/>
              </a:rPr>
            </a:br>
            <a:r>
              <a:rPr lang="en-GB" sz="1600" b="0" dirty="0">
                <a:solidFill>
                  <a:schemeClr val="tx2"/>
                </a:solidFill>
                <a:ea typeface="SimSun" panose="02010600030101010101" pitchFamily="2" charset="-122"/>
                <a:cs typeface="Times New Roman" panose="02020603050405020304" pitchFamily="18" charset="0"/>
              </a:rPr>
              <a:t>to RCS (the same worker may get exposed in more than one circumstance):</a:t>
            </a:r>
          </a:p>
        </p:txBody>
      </p:sp>
      <p:graphicFrame>
        <p:nvGraphicFramePr>
          <p:cNvPr id="3" name="Table 2" descr="Table showing the distribution of workers exposed to RCS in the last working week in the different circumstances of exposure, and also the distribution of the different levels of exposure (low, medium and high) for each circumstance.">
            <a:extLst>
              <a:ext uri="{FF2B5EF4-FFF2-40B4-BE49-F238E27FC236}">
                <a16:creationId xmlns:a16="http://schemas.microsoft.com/office/drawing/2014/main" id="{058B62A3-99F8-D066-DFE1-3264FF264792}"/>
              </a:ext>
            </a:extLst>
          </p:cNvPr>
          <p:cNvGraphicFramePr>
            <a:graphicFrameLocks noGrp="1"/>
          </p:cNvGraphicFramePr>
          <p:nvPr>
            <p:extLst>
              <p:ext uri="{D42A27DB-BD31-4B8C-83A1-F6EECF244321}">
                <p14:modId xmlns:p14="http://schemas.microsoft.com/office/powerpoint/2010/main" val="341651121"/>
              </p:ext>
            </p:extLst>
          </p:nvPr>
        </p:nvGraphicFramePr>
        <p:xfrm>
          <a:off x="450001" y="1379096"/>
          <a:ext cx="7938184" cy="2890767"/>
        </p:xfrm>
        <a:graphic>
          <a:graphicData uri="http://schemas.openxmlformats.org/drawingml/2006/table">
            <a:tbl>
              <a:tblPr firstRow="1" bandRow="1">
                <a:tableStyleId>{21E4AEA4-8DFA-4A89-87EB-49C32662AFE0}</a:tableStyleId>
              </a:tblPr>
              <a:tblGrid>
                <a:gridCol w="4933923">
                  <a:extLst>
                    <a:ext uri="{9D8B030D-6E8A-4147-A177-3AD203B41FA5}">
                      <a16:colId xmlns:a16="http://schemas.microsoft.com/office/drawing/2014/main" val="439675559"/>
                    </a:ext>
                  </a:extLst>
                </a:gridCol>
                <a:gridCol w="867104">
                  <a:extLst>
                    <a:ext uri="{9D8B030D-6E8A-4147-A177-3AD203B41FA5}">
                      <a16:colId xmlns:a16="http://schemas.microsoft.com/office/drawing/2014/main" val="629760143"/>
                    </a:ext>
                  </a:extLst>
                </a:gridCol>
                <a:gridCol w="701565">
                  <a:extLst>
                    <a:ext uri="{9D8B030D-6E8A-4147-A177-3AD203B41FA5}">
                      <a16:colId xmlns:a16="http://schemas.microsoft.com/office/drawing/2014/main" val="709988898"/>
                    </a:ext>
                  </a:extLst>
                </a:gridCol>
                <a:gridCol w="740979">
                  <a:extLst>
                    <a:ext uri="{9D8B030D-6E8A-4147-A177-3AD203B41FA5}">
                      <a16:colId xmlns:a16="http://schemas.microsoft.com/office/drawing/2014/main" val="2857114898"/>
                    </a:ext>
                  </a:extLst>
                </a:gridCol>
                <a:gridCol w="694613">
                  <a:extLst>
                    <a:ext uri="{9D8B030D-6E8A-4147-A177-3AD203B41FA5}">
                      <a16:colId xmlns:a16="http://schemas.microsoft.com/office/drawing/2014/main" val="3475304338"/>
                    </a:ext>
                  </a:extLst>
                </a:gridCol>
              </a:tblGrid>
              <a:tr h="444733">
                <a:tc>
                  <a:txBody>
                    <a:bodyPr/>
                    <a:lstStyle/>
                    <a:p>
                      <a:pPr algn="l" fontAlgn="b"/>
                      <a:r>
                        <a:rPr lang="en-GB" sz="1200" u="none" strike="noStrike" dirty="0">
                          <a:solidFill>
                            <a:schemeClr val="tx1"/>
                          </a:solidFill>
                          <a:effectLst/>
                        </a:rPr>
                        <a:t>Exposure circumstances</a:t>
                      </a:r>
                      <a:endParaRPr lang="en-GB" sz="1200" b="1"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Any level</a:t>
                      </a:r>
                      <a:endParaRPr lang="en-GB" sz="1200" b="0" i="0" u="none" strike="noStrike" dirty="0">
                        <a:solidFill>
                          <a:schemeClr val="tx1"/>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Low</a:t>
                      </a:r>
                      <a:endParaRPr lang="en-GB" sz="12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Medium</a:t>
                      </a:r>
                      <a:endParaRPr lang="en-GB"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GB" sz="1200" u="none" strike="noStrike" dirty="0">
                          <a:solidFill>
                            <a:schemeClr val="tx1"/>
                          </a:solidFill>
                          <a:effectLst/>
                        </a:rPr>
                        <a:t>High</a:t>
                      </a:r>
                      <a:endParaRPr lang="en-GB" sz="12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837134492"/>
                  </a:ext>
                </a:extLst>
              </a:tr>
              <a:tr h="444733">
                <a:tc>
                  <a:txBody>
                    <a:bodyPr/>
                    <a:lstStyle/>
                    <a:p>
                      <a:pPr algn="l" fontAlgn="b"/>
                      <a:r>
                        <a:rPr lang="en-US" sz="1200" u="none" strike="noStrike" dirty="0">
                          <a:solidFill>
                            <a:schemeClr val="tx1"/>
                          </a:solidFill>
                          <a:effectLst/>
                        </a:rPr>
                        <a:t>Driving in a construction site, a mine or a quarry </a:t>
                      </a:r>
                      <a:br>
                        <a:rPr lang="en-US" sz="1200" u="none" strike="noStrike" dirty="0">
                          <a:solidFill>
                            <a:schemeClr val="tx1"/>
                          </a:solidFill>
                          <a:effectLst/>
                        </a:rPr>
                      </a:br>
                      <a:r>
                        <a:rPr lang="en-US" sz="1200" u="none" strike="noStrike" dirty="0">
                          <a:solidFill>
                            <a:schemeClr val="tx1"/>
                          </a:solidFill>
                          <a:effectLst/>
                        </a:rPr>
                        <a:t>(not specific to any job)</a:t>
                      </a:r>
                      <a:endParaRPr lang="en-US" sz="1200" b="0"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26.5%</a:t>
                      </a:r>
                      <a:endParaRPr lang="en-GB" sz="1200" b="0" i="0"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66.2%</a:t>
                      </a:r>
                      <a:endParaRPr lang="en-GB" sz="1200" b="0" i="0"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10.3%</a:t>
                      </a:r>
                      <a:endParaRPr lang="en-GB" sz="1200" b="0" i="0"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u="none" strike="noStrike" dirty="0">
                          <a:solidFill>
                            <a:schemeClr val="tx1"/>
                          </a:solidFill>
                          <a:effectLst/>
                        </a:rPr>
                        <a:t>23.6%</a:t>
                      </a:r>
                      <a:endParaRPr lang="en-GB" sz="12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4025376067"/>
                  </a:ext>
                </a:extLst>
              </a:tr>
              <a:tr h="222367">
                <a:tc>
                  <a:txBody>
                    <a:bodyPr/>
                    <a:lstStyle/>
                    <a:p>
                      <a:pPr algn="l" fontAlgn="b"/>
                      <a:r>
                        <a:rPr lang="en-US" sz="1200" u="none" strike="noStrike" dirty="0">
                          <a:solidFill>
                            <a:schemeClr val="tx1"/>
                          </a:solidFill>
                          <a:effectLst/>
                        </a:rPr>
                        <a:t>Presence of sand dust on working site (in construction trades)</a:t>
                      </a:r>
                      <a:endParaRPr lang="en-US" sz="1200" b="0"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20.1%</a:t>
                      </a:r>
                      <a:endParaRPr lang="en-GB" sz="1200" b="0" i="0"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4.3%</a:t>
                      </a:r>
                      <a:endParaRPr lang="en-GB" sz="1200" b="0" i="0"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13.9%</a:t>
                      </a:r>
                      <a:endParaRPr lang="en-GB" sz="1200" b="0" i="0"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u="none" strike="noStrike" dirty="0">
                          <a:solidFill>
                            <a:schemeClr val="tx1"/>
                          </a:solidFill>
                          <a:effectLst/>
                        </a:rPr>
                        <a:t>81.8%</a:t>
                      </a:r>
                      <a:endParaRPr lang="en-GB" sz="12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4082350555"/>
                  </a:ext>
                </a:extLst>
              </a:tr>
              <a:tr h="222367">
                <a:tc>
                  <a:txBody>
                    <a:bodyPr/>
                    <a:lstStyle/>
                    <a:p>
                      <a:pPr algn="l" fontAlgn="b"/>
                      <a:r>
                        <a:rPr lang="en-US" sz="1200" u="none" strike="noStrike" dirty="0">
                          <a:solidFill>
                            <a:schemeClr val="tx1"/>
                          </a:solidFill>
                          <a:effectLst/>
                        </a:rPr>
                        <a:t>Drilling or making holes in walls </a:t>
                      </a:r>
                      <a:r>
                        <a:rPr lang="en-GB" sz="1200" u="none" strike="noStrike" dirty="0">
                          <a:solidFill>
                            <a:schemeClr val="tx1"/>
                          </a:solidFill>
                          <a:effectLst/>
                        </a:rPr>
                        <a:t>(in construction trades)</a:t>
                      </a:r>
                      <a:endParaRPr lang="en-US" sz="1200" b="0"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15.6%</a:t>
                      </a:r>
                      <a:endParaRPr lang="en-GB" sz="1200" b="0" i="0"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16.1%</a:t>
                      </a:r>
                      <a:endParaRPr lang="en-GB" sz="1200" b="0" i="0"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39.0%</a:t>
                      </a:r>
                      <a:endParaRPr lang="en-GB" sz="1200" b="0" i="0"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u="none" strike="noStrike" dirty="0">
                          <a:solidFill>
                            <a:schemeClr val="tx1"/>
                          </a:solidFill>
                          <a:effectLst/>
                        </a:rPr>
                        <a:t>44.9%</a:t>
                      </a:r>
                      <a:endParaRPr lang="en-GB" sz="12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480343340"/>
                  </a:ext>
                </a:extLst>
              </a:tr>
              <a:tr h="444733">
                <a:tc>
                  <a:txBody>
                    <a:bodyPr/>
                    <a:lstStyle/>
                    <a:p>
                      <a:pPr algn="l" fontAlgn="b"/>
                      <a:r>
                        <a:rPr lang="en-US" sz="1200" u="none" strike="noStrike" dirty="0">
                          <a:solidFill>
                            <a:schemeClr val="tx1"/>
                          </a:solidFill>
                          <a:effectLst/>
                        </a:rPr>
                        <a:t>Working with concrete, stone, artificial stone, slate, ceramic tiles or bricks, including: (not specific to any job)</a:t>
                      </a:r>
                      <a:endParaRPr lang="en-US" sz="1200" b="0"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13.9%</a:t>
                      </a:r>
                      <a:endParaRPr lang="en-GB" sz="1200" b="0" i="0"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1.3%</a:t>
                      </a:r>
                      <a:endParaRPr lang="en-GB" sz="1200" b="0" i="0"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8.0%</a:t>
                      </a:r>
                      <a:endParaRPr lang="en-GB" sz="1200" b="0" i="0"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u="none" strike="noStrike" dirty="0">
                          <a:solidFill>
                            <a:schemeClr val="tx1"/>
                          </a:solidFill>
                          <a:effectLst/>
                        </a:rPr>
                        <a:t>90.7%</a:t>
                      </a:r>
                      <a:endParaRPr lang="en-GB" sz="12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664136213"/>
                  </a:ext>
                </a:extLst>
              </a:tr>
              <a:tr h="222367">
                <a:tc>
                  <a:txBody>
                    <a:bodyPr/>
                    <a:lstStyle/>
                    <a:p>
                      <a:pPr algn="l" fontAlgn="b"/>
                      <a:r>
                        <a:rPr lang="en-GB" sz="1200" i="1" u="none" strike="noStrike" dirty="0">
                          <a:solidFill>
                            <a:schemeClr val="tx1"/>
                          </a:solidFill>
                          <a:effectLst/>
                        </a:rPr>
                        <a:t>Working with ceramic tiles </a:t>
                      </a:r>
                      <a:r>
                        <a:rPr lang="en-US" sz="1200" i="1" u="none" strike="noStrike" dirty="0">
                          <a:solidFill>
                            <a:schemeClr val="tx1"/>
                          </a:solidFill>
                          <a:effectLst/>
                        </a:rPr>
                        <a:t>(not specific to any job)</a:t>
                      </a:r>
                      <a:endParaRPr lang="en-GB" sz="1200" b="0" i="1" u="none" strike="noStrike" dirty="0">
                        <a:solidFill>
                          <a:schemeClr val="tx1"/>
                        </a:solidFill>
                        <a:effectLst/>
                        <a:latin typeface="Calibri" panose="020F0502020204030204" pitchFamily="34" charset="0"/>
                      </a:endParaRPr>
                    </a:p>
                  </a:txBody>
                  <a:tcPr marL="216000" marR="0" marT="0" marB="0" anchor="ctr"/>
                </a:tc>
                <a:tc>
                  <a:txBody>
                    <a:bodyPr/>
                    <a:lstStyle/>
                    <a:p>
                      <a:pPr algn="ctr" fontAlgn="b"/>
                      <a:r>
                        <a:rPr lang="en-GB" sz="1200" i="1" u="none" strike="noStrike" dirty="0">
                          <a:solidFill>
                            <a:schemeClr val="tx1"/>
                          </a:solidFill>
                          <a:effectLst/>
                        </a:rPr>
                        <a:t>3.4%</a:t>
                      </a:r>
                      <a:endParaRPr lang="en-GB" sz="1200" b="0" i="1"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i="1" u="none" strike="noStrike" dirty="0">
                          <a:solidFill>
                            <a:schemeClr val="tx1"/>
                          </a:solidFill>
                          <a:effectLst/>
                        </a:rPr>
                        <a:t>0.1%</a:t>
                      </a:r>
                      <a:endParaRPr lang="en-GB" sz="1200" b="0" i="1"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i="1" u="none" strike="noStrike" dirty="0">
                          <a:solidFill>
                            <a:schemeClr val="tx1"/>
                          </a:solidFill>
                          <a:effectLst/>
                        </a:rPr>
                        <a:t>10.1%</a:t>
                      </a:r>
                      <a:endParaRPr lang="en-GB" sz="1200" b="0" i="1"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i="1" u="none" strike="noStrike" dirty="0">
                          <a:solidFill>
                            <a:schemeClr val="tx1"/>
                          </a:solidFill>
                          <a:effectLst/>
                        </a:rPr>
                        <a:t>89.8%</a:t>
                      </a:r>
                      <a:endParaRPr lang="en-GB" sz="1200" b="0" i="1"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035604296"/>
                  </a:ext>
                </a:extLst>
              </a:tr>
              <a:tr h="222367">
                <a:tc>
                  <a:txBody>
                    <a:bodyPr/>
                    <a:lstStyle/>
                    <a:p>
                      <a:pPr algn="l" fontAlgn="b"/>
                      <a:r>
                        <a:rPr lang="en-GB" sz="1200" i="1" u="none" strike="noStrike" dirty="0">
                          <a:solidFill>
                            <a:schemeClr val="tx1"/>
                          </a:solidFill>
                          <a:effectLst/>
                        </a:rPr>
                        <a:t>Working with artificial stone </a:t>
                      </a:r>
                      <a:r>
                        <a:rPr lang="en-US" sz="1200" i="1" u="none" strike="noStrike" dirty="0">
                          <a:solidFill>
                            <a:schemeClr val="tx1"/>
                          </a:solidFill>
                          <a:effectLst/>
                        </a:rPr>
                        <a:t>(not specific to any job)</a:t>
                      </a:r>
                      <a:endParaRPr lang="en-GB" sz="1200" b="0" i="1" u="none" strike="noStrike" dirty="0">
                        <a:solidFill>
                          <a:schemeClr val="tx1"/>
                        </a:solidFill>
                        <a:effectLst/>
                        <a:latin typeface="Calibri" panose="020F0502020204030204" pitchFamily="34" charset="0"/>
                      </a:endParaRPr>
                    </a:p>
                  </a:txBody>
                  <a:tcPr marL="216000" marR="0" marT="0" marB="0" anchor="ctr"/>
                </a:tc>
                <a:tc>
                  <a:txBody>
                    <a:bodyPr/>
                    <a:lstStyle/>
                    <a:p>
                      <a:pPr algn="ctr" fontAlgn="b"/>
                      <a:r>
                        <a:rPr lang="en-GB" sz="1200" i="1" u="none" strike="noStrike" dirty="0">
                          <a:solidFill>
                            <a:schemeClr val="tx1"/>
                          </a:solidFill>
                          <a:effectLst/>
                        </a:rPr>
                        <a:t>3.0%</a:t>
                      </a:r>
                      <a:endParaRPr lang="en-GB" sz="1200" b="0" i="1"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i="1" u="none" strike="noStrike" dirty="0">
                          <a:solidFill>
                            <a:schemeClr val="tx1"/>
                          </a:solidFill>
                          <a:effectLst/>
                        </a:rPr>
                        <a:t>0.0%</a:t>
                      </a:r>
                      <a:endParaRPr lang="en-GB" sz="1200" b="0" i="1"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i="1" u="none" strike="noStrike" dirty="0">
                          <a:solidFill>
                            <a:schemeClr val="tx1"/>
                          </a:solidFill>
                          <a:effectLst/>
                        </a:rPr>
                        <a:t>0.0%</a:t>
                      </a:r>
                      <a:endParaRPr lang="en-GB" sz="1200" b="0" i="1"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i="1" u="none" strike="noStrike" dirty="0">
                          <a:solidFill>
                            <a:schemeClr val="tx1"/>
                          </a:solidFill>
                          <a:effectLst/>
                        </a:rPr>
                        <a:t>100.0%</a:t>
                      </a:r>
                      <a:endParaRPr lang="en-GB" sz="1200" b="0" i="1"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2868756737"/>
                  </a:ext>
                </a:extLst>
              </a:tr>
              <a:tr h="222367">
                <a:tc>
                  <a:txBody>
                    <a:bodyPr/>
                    <a:lstStyle/>
                    <a:p>
                      <a:pPr algn="l" fontAlgn="b"/>
                      <a:r>
                        <a:rPr lang="en-GB" sz="1200" u="none" strike="noStrike" dirty="0">
                          <a:solidFill>
                            <a:schemeClr val="tx1"/>
                          </a:solidFill>
                          <a:effectLst/>
                        </a:rPr>
                        <a:t>Mixing concrete or cement (in construction trades)</a:t>
                      </a:r>
                      <a:endParaRPr lang="en-GB" sz="1200" b="0"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13.5%</a:t>
                      </a:r>
                      <a:endParaRPr lang="en-GB" sz="1200" b="0" i="0"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0.0%</a:t>
                      </a:r>
                      <a:endParaRPr lang="en-GB" sz="1200" b="0" i="0"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0.0%</a:t>
                      </a:r>
                      <a:endParaRPr lang="en-GB" sz="1200" b="0" i="0"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u="none" strike="noStrike" dirty="0">
                          <a:solidFill>
                            <a:schemeClr val="tx1"/>
                          </a:solidFill>
                          <a:effectLst/>
                        </a:rPr>
                        <a:t>100.0%</a:t>
                      </a:r>
                      <a:endParaRPr lang="en-GB" sz="12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278666944"/>
                  </a:ext>
                </a:extLst>
              </a:tr>
              <a:tr h="444733">
                <a:tc>
                  <a:txBody>
                    <a:bodyPr/>
                    <a:lstStyle/>
                    <a:p>
                      <a:pPr algn="l" fontAlgn="b"/>
                      <a:r>
                        <a:rPr lang="en-US" sz="1200" u="none" strike="noStrike" dirty="0">
                          <a:solidFill>
                            <a:schemeClr val="tx1"/>
                          </a:solidFill>
                          <a:effectLst/>
                        </a:rPr>
                        <a:t>Ploughing, harrowing, or otherwise disturbing soil </a:t>
                      </a:r>
                      <a:br>
                        <a:rPr lang="en-US" sz="1200" u="none" strike="noStrike" dirty="0">
                          <a:solidFill>
                            <a:schemeClr val="tx1"/>
                          </a:solidFill>
                          <a:effectLst/>
                        </a:rPr>
                      </a:br>
                      <a:r>
                        <a:rPr lang="en-US" sz="1200" u="none" strike="noStrike" dirty="0">
                          <a:solidFill>
                            <a:schemeClr val="tx1"/>
                          </a:solidFill>
                          <a:effectLst/>
                        </a:rPr>
                        <a:t>(in crop and livestock farm workers)</a:t>
                      </a:r>
                      <a:endParaRPr lang="en-US" sz="1200" b="0" i="0" u="none" strike="noStrike" dirty="0">
                        <a:solidFill>
                          <a:schemeClr val="tx1"/>
                        </a:solidFill>
                        <a:effectLst/>
                        <a:latin typeface="Calibri" panose="020F0502020204030204" pitchFamily="34" charset="0"/>
                      </a:endParaRPr>
                    </a:p>
                  </a:txBody>
                  <a:tcPr marL="72000" marR="0" marT="0" marB="0" anchor="ctr"/>
                </a:tc>
                <a:tc>
                  <a:txBody>
                    <a:bodyPr/>
                    <a:lstStyle/>
                    <a:p>
                      <a:pPr algn="ctr" fontAlgn="b"/>
                      <a:r>
                        <a:rPr lang="en-GB" sz="1200" u="none" strike="noStrike" dirty="0">
                          <a:solidFill>
                            <a:schemeClr val="tx1"/>
                          </a:solidFill>
                          <a:effectLst/>
                        </a:rPr>
                        <a:t>7.9%</a:t>
                      </a:r>
                      <a:endParaRPr lang="en-GB" sz="1200" b="0" i="0" u="none" strike="noStrike" dirty="0">
                        <a:solidFill>
                          <a:schemeClr val="tx1"/>
                        </a:solidFill>
                        <a:effectLst/>
                        <a:latin typeface="Calibri" panose="020F0502020204030204" pitchFamily="34" charset="0"/>
                      </a:endParaRPr>
                    </a:p>
                  </a:txBody>
                  <a:tcPr marL="0" marR="36000" marT="0"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chemeClr val="tx1"/>
                          </a:solidFill>
                          <a:effectLst/>
                        </a:rPr>
                        <a:t>16.0%</a:t>
                      </a:r>
                      <a:endParaRPr lang="en-GB" sz="1200" b="0" i="0" u="none" strike="noStrike" dirty="0">
                        <a:solidFill>
                          <a:schemeClr val="tx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tcPr>
                </a:tc>
                <a:tc>
                  <a:txBody>
                    <a:bodyPr/>
                    <a:lstStyle/>
                    <a:p>
                      <a:pPr algn="ctr" fontAlgn="b"/>
                      <a:r>
                        <a:rPr lang="en-GB" sz="1200" u="none" strike="noStrike" dirty="0">
                          <a:solidFill>
                            <a:schemeClr val="tx1"/>
                          </a:solidFill>
                          <a:effectLst/>
                        </a:rPr>
                        <a:t>55.6%</a:t>
                      </a:r>
                      <a:endParaRPr lang="en-GB" sz="1200" b="0" i="0" u="none" strike="noStrike" dirty="0">
                        <a:solidFill>
                          <a:schemeClr val="tx1"/>
                        </a:solidFill>
                        <a:effectLst/>
                        <a:latin typeface="Calibri" panose="020F0502020204030204" pitchFamily="34" charset="0"/>
                      </a:endParaRPr>
                    </a:p>
                  </a:txBody>
                  <a:tcPr marL="0" marR="36000" marT="0" marB="0" anchor="ctr"/>
                </a:tc>
                <a:tc>
                  <a:txBody>
                    <a:bodyPr/>
                    <a:lstStyle/>
                    <a:p>
                      <a:pPr algn="ctr" fontAlgn="b"/>
                      <a:r>
                        <a:rPr lang="en-GB" sz="1200" u="none" strike="noStrike" dirty="0">
                          <a:solidFill>
                            <a:schemeClr val="tx1"/>
                          </a:solidFill>
                          <a:effectLst/>
                        </a:rPr>
                        <a:t>28.4%</a:t>
                      </a:r>
                      <a:endParaRPr lang="en-GB" sz="12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197615930"/>
                  </a:ext>
                </a:extLst>
              </a:tr>
            </a:tbl>
          </a:graphicData>
        </a:graphic>
      </p:graphicFrame>
      <p:grpSp>
        <p:nvGrpSpPr>
          <p:cNvPr id="4" name="Group 3" descr="brace including low, medium and high, meaning that the three levels of exposure add to 100% of the workers exposed in each circumstance.&#10;">
            <a:extLst>
              <a:ext uri="{FF2B5EF4-FFF2-40B4-BE49-F238E27FC236}">
                <a16:creationId xmlns:a16="http://schemas.microsoft.com/office/drawing/2014/main" id="{97579A93-1ACD-3584-E52E-7EB83DA38B41}"/>
              </a:ext>
            </a:extLst>
          </p:cNvPr>
          <p:cNvGrpSpPr/>
          <p:nvPr/>
        </p:nvGrpSpPr>
        <p:grpSpPr>
          <a:xfrm>
            <a:off x="6242468" y="914117"/>
            <a:ext cx="2145716" cy="461163"/>
            <a:chOff x="6165273" y="377035"/>
            <a:chExt cx="2165193" cy="461163"/>
          </a:xfrm>
        </p:grpSpPr>
        <p:sp>
          <p:nvSpPr>
            <p:cNvPr id="5" name="Left Brace 4">
              <a:extLst>
                <a:ext uri="{FF2B5EF4-FFF2-40B4-BE49-F238E27FC236}">
                  <a16:creationId xmlns:a16="http://schemas.microsoft.com/office/drawing/2014/main" id="{D2F44974-ECA8-8AB1-4F73-E275B708A5D6}"/>
                </a:ext>
              </a:extLst>
            </p:cNvPr>
            <p:cNvSpPr/>
            <p:nvPr/>
          </p:nvSpPr>
          <p:spPr>
            <a:xfrm rot="5400000">
              <a:off x="7151578" y="-340690"/>
              <a:ext cx="192583" cy="2165193"/>
            </a:xfrm>
            <a:prstGeom prst="leftBrace">
              <a:avLst>
                <a:gd name="adj1" fmla="val 8333"/>
                <a:gd name="adj2" fmla="val 503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dirty="0"/>
            </a:p>
          </p:txBody>
        </p:sp>
        <p:sp>
          <p:nvSpPr>
            <p:cNvPr id="6" name="TextBox 5">
              <a:extLst>
                <a:ext uri="{FF2B5EF4-FFF2-40B4-BE49-F238E27FC236}">
                  <a16:creationId xmlns:a16="http://schemas.microsoft.com/office/drawing/2014/main" id="{69D4C90C-6389-EE4F-36C5-C30867AD70E8}"/>
                </a:ext>
              </a:extLst>
            </p:cNvPr>
            <p:cNvSpPr txBox="1"/>
            <p:nvPr/>
          </p:nvSpPr>
          <p:spPr>
            <a:xfrm>
              <a:off x="6977077" y="377035"/>
              <a:ext cx="963439" cy="307777"/>
            </a:xfrm>
            <a:prstGeom prst="rect">
              <a:avLst/>
            </a:prstGeom>
            <a:noFill/>
          </p:spPr>
          <p:txBody>
            <a:bodyPr wrap="square" rtlCol="0">
              <a:spAutoFit/>
            </a:bodyPr>
            <a:lstStyle/>
            <a:p>
              <a:r>
                <a:rPr lang="fr-FR" sz="1400" dirty="0"/>
                <a:t>100%</a:t>
              </a:r>
              <a:endParaRPr lang="en-GB" sz="1400" dirty="0"/>
            </a:p>
          </p:txBody>
        </p:sp>
      </p:grpSp>
      <p:sp>
        <p:nvSpPr>
          <p:cNvPr id="9" name="TextBox 8">
            <a:extLst>
              <a:ext uri="{FF2B5EF4-FFF2-40B4-BE49-F238E27FC236}">
                <a16:creationId xmlns:a16="http://schemas.microsoft.com/office/drawing/2014/main" id="{4D1C93A7-CA94-5BBA-A005-A5FAFFB8ACCA}"/>
              </a:ext>
              <a:ext uri="{C183D7F6-B498-43B3-948B-1728B52AA6E4}">
                <adec:decorative xmlns:adec="http://schemas.microsoft.com/office/drawing/2017/decorative" val="0"/>
              </a:ext>
            </a:extLst>
          </p:cNvPr>
          <p:cNvSpPr txBox="1"/>
          <p:nvPr/>
        </p:nvSpPr>
        <p:spPr>
          <a:xfrm>
            <a:off x="1196692" y="4229383"/>
            <a:ext cx="7043556" cy="646331"/>
          </a:xfrm>
          <a:prstGeom prst="rect">
            <a:avLst/>
          </a:prstGeom>
          <a:noFill/>
        </p:spPr>
        <p:txBody>
          <a:bodyPr wrap="square" rtlCol="0" anchor="ctr">
            <a:spAutoFit/>
          </a:bodyPr>
          <a:lstStyle/>
          <a:p>
            <a:pPr marL="0" marR="0" lvl="0" indent="0" defTabSz="914400" rtl="0" eaLnBrk="1" fontAlgn="auto" latinLnBrk="0" hangingPunct="1">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workers exposed to RCS in </a:t>
            </a:r>
            <a:r>
              <a:rPr lang="en-GB" sz="1200" dirty="0"/>
              <a:t>Germany, Spain, Finland, France, Hungary, and Ireland and working in one or more of the circumstances listed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p>
          <a:p>
            <a:pPr indent="0" defTabSz="342900">
              <a:buNone/>
            </a:pPr>
            <a:r>
              <a:rPr lang="en-US" sz="1200" i="1" dirty="0">
                <a:latin typeface="Arial" panose="020B0604020202020204" pitchFamily="34" charset="0"/>
                <a:ea typeface="SimSun" panose="02010600030101010101" pitchFamily="2" charset="-122"/>
                <a:cs typeface="Times New Roman" panose="02020603050405020304" pitchFamily="18" charset="0"/>
              </a:rPr>
              <a:t>Reminder: 8.4% </a:t>
            </a:r>
            <a:r>
              <a:rPr lang="en-GB" sz="1200" i="1" dirty="0"/>
              <a:t>of all workers were assessed to be exposed to RCS in the last working week.</a:t>
            </a:r>
            <a:endParaRPr lang="en-US" sz="1200" b="0" i="0" dirty="0"/>
          </a:p>
        </p:txBody>
      </p:sp>
    </p:spTree>
    <p:extLst>
      <p:ext uri="{BB962C8B-B14F-4D97-AF65-F5344CB8AC3E}">
        <p14:creationId xmlns:p14="http://schemas.microsoft.com/office/powerpoint/2010/main" val="21865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0000" y="142883"/>
            <a:ext cx="7560000" cy="367200"/>
          </a:xfrm>
        </p:spPr>
        <p:txBody>
          <a:bodyPr/>
          <a:lstStyle/>
          <a:p>
            <a:r>
              <a:rPr lang="en-GB" sz="2400" dirty="0"/>
              <a:t>The survey in short</a:t>
            </a:r>
          </a:p>
        </p:txBody>
      </p:sp>
      <p:sp>
        <p:nvSpPr>
          <p:cNvPr id="2" name="Arrow: Pentagon 1">
            <a:extLst>
              <a:ext uri="{FF2B5EF4-FFF2-40B4-BE49-F238E27FC236}">
                <a16:creationId xmlns:a16="http://schemas.microsoft.com/office/drawing/2014/main" id="{801EEC88-D1A8-4D49-B7E8-291BB266A459}"/>
              </a:ext>
            </a:extLst>
          </p:cNvPr>
          <p:cNvSpPr/>
          <p:nvPr/>
        </p:nvSpPr>
        <p:spPr>
          <a:xfrm>
            <a:off x="448658" y="759310"/>
            <a:ext cx="2827198" cy="971697"/>
          </a:xfrm>
          <a:prstGeom prst="homePlate">
            <a:avLst>
              <a:gd name="adj" fmla="val 29662"/>
            </a:avLst>
          </a:prstGeom>
          <a:solidFill>
            <a:schemeClr val="accent1">
              <a:lumMod val="20000"/>
              <a:lumOff val="80000"/>
              <a:alpha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399"/>
                </a:solidFill>
              </a:rPr>
              <a:t>Telephone survey with 24,402 workers in six EU Member States</a:t>
            </a:r>
          </a:p>
        </p:txBody>
      </p:sp>
      <p:sp>
        <p:nvSpPr>
          <p:cNvPr id="12" name="Content Placeholder 5">
            <a:extLst>
              <a:ext uri="{FF2B5EF4-FFF2-40B4-BE49-F238E27FC236}">
                <a16:creationId xmlns:a16="http://schemas.microsoft.com/office/drawing/2014/main" id="{39F99948-3D93-4030-9F08-A69653304F59}"/>
              </a:ext>
              <a:ext uri="{C183D7F6-B498-43B3-948B-1728B52AA6E4}">
                <adec:decorative xmlns:adec="http://schemas.microsoft.com/office/drawing/2017/decorative" val="0"/>
              </a:ext>
            </a:extLst>
          </p:cNvPr>
          <p:cNvSpPr txBox="1">
            <a:spLocks/>
          </p:cNvSpPr>
          <p:nvPr/>
        </p:nvSpPr>
        <p:spPr>
          <a:xfrm>
            <a:off x="3347863" y="833484"/>
            <a:ext cx="5509219" cy="879204"/>
          </a:xfrm>
          <a:prstGeom prst="rect">
            <a:avLst/>
          </a:prstGeom>
        </p:spPr>
        <p:txBody>
          <a:bodyPr vert="horz" lIns="91440" tIns="45720" rIns="9144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lvl="1" indent="0">
              <a:buNone/>
            </a:pPr>
            <a:r>
              <a:rPr lang="en-GB" sz="1600" dirty="0">
                <a:solidFill>
                  <a:srgbClr val="003399"/>
                </a:solidFill>
              </a:rPr>
              <a:t>Coverage: employed population in Germany, Spain, Finland, France, Hungary, and Ireland (both employees and self-employed) representing 98.5 million workers.</a:t>
            </a:r>
          </a:p>
        </p:txBody>
      </p:sp>
      <p:sp>
        <p:nvSpPr>
          <p:cNvPr id="8" name="Arrow: Pentagon 7">
            <a:extLst>
              <a:ext uri="{FF2B5EF4-FFF2-40B4-BE49-F238E27FC236}">
                <a16:creationId xmlns:a16="http://schemas.microsoft.com/office/drawing/2014/main" id="{B1F268F4-9987-4159-BBB5-9526F5DC3430}"/>
              </a:ext>
            </a:extLst>
          </p:cNvPr>
          <p:cNvSpPr/>
          <p:nvPr/>
        </p:nvSpPr>
        <p:spPr>
          <a:xfrm>
            <a:off x="448658" y="1787899"/>
            <a:ext cx="2827198" cy="971697"/>
          </a:xfrm>
          <a:prstGeom prst="homePlate">
            <a:avLst>
              <a:gd name="adj" fmla="val 29662"/>
            </a:avLst>
          </a:prstGeom>
          <a:solidFill>
            <a:schemeClr val="accent1">
              <a:alpha val="7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Based on Australian Workplace Exposure Study (AWES)</a:t>
            </a:r>
          </a:p>
        </p:txBody>
      </p:sp>
      <p:sp>
        <p:nvSpPr>
          <p:cNvPr id="13" name="Content Placeholder 5">
            <a:extLst>
              <a:ext uri="{FF2B5EF4-FFF2-40B4-BE49-F238E27FC236}">
                <a16:creationId xmlns:a16="http://schemas.microsoft.com/office/drawing/2014/main" id="{4CB77C8A-5631-408F-BE37-05F69C3963D7}"/>
              </a:ext>
            </a:extLst>
          </p:cNvPr>
          <p:cNvSpPr txBox="1">
            <a:spLocks/>
          </p:cNvSpPr>
          <p:nvPr/>
        </p:nvSpPr>
        <p:spPr>
          <a:xfrm>
            <a:off x="3341746" y="1768372"/>
            <a:ext cx="5190694" cy="1038011"/>
          </a:xfrm>
          <a:prstGeom prst="rect">
            <a:avLst/>
          </a:prstGeom>
        </p:spPr>
        <p:txBody>
          <a:bodyPr vert="horz" lIns="91440" tIns="45720" rIns="9144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lvl="1" indent="0">
              <a:buNone/>
            </a:pPr>
            <a:r>
              <a:rPr lang="en-GB" sz="1600" dirty="0">
                <a:solidFill>
                  <a:srgbClr val="003399"/>
                </a:solidFill>
              </a:rPr>
              <a:t>Standardised sets of questions (modules) covering 50 occupations.</a:t>
            </a:r>
          </a:p>
          <a:p>
            <a:pPr marL="0" lvl="1" indent="0">
              <a:buNone/>
            </a:pPr>
            <a:r>
              <a:rPr lang="en-GB" sz="1600" dirty="0">
                <a:solidFill>
                  <a:srgbClr val="003399"/>
                </a:solidFill>
              </a:rPr>
              <a:t>Short, precise and factual customised questions about tasks.</a:t>
            </a:r>
          </a:p>
          <a:p>
            <a:pPr marL="0" indent="0">
              <a:spcBef>
                <a:spcPts val="600"/>
              </a:spcBef>
              <a:spcAft>
                <a:spcPts val="600"/>
              </a:spcAft>
              <a:buNone/>
            </a:pPr>
            <a:endParaRPr lang="en-GB" sz="1800" dirty="0">
              <a:solidFill>
                <a:srgbClr val="003399"/>
              </a:solidFill>
              <a:hlinkClick r:id="rId3">
                <a:extLst>
                  <a:ext uri="{A12FA001-AC4F-418D-AE19-62706E023703}">
                    <ahyp:hlinkClr xmlns:ahyp="http://schemas.microsoft.com/office/drawing/2018/hyperlinkcolor" val="tx"/>
                  </a:ext>
                </a:extLst>
              </a:hlinkClick>
            </a:endParaRPr>
          </a:p>
        </p:txBody>
      </p:sp>
      <p:sp>
        <p:nvSpPr>
          <p:cNvPr id="9" name="Arrow: Pentagon 8">
            <a:extLst>
              <a:ext uri="{FF2B5EF4-FFF2-40B4-BE49-F238E27FC236}">
                <a16:creationId xmlns:a16="http://schemas.microsoft.com/office/drawing/2014/main" id="{172634C8-BCB8-4CCE-82DD-341BA8FA831C}"/>
              </a:ext>
            </a:extLst>
          </p:cNvPr>
          <p:cNvSpPr/>
          <p:nvPr/>
        </p:nvSpPr>
        <p:spPr>
          <a:xfrm>
            <a:off x="448658" y="2815540"/>
            <a:ext cx="2827198" cy="1568650"/>
          </a:xfrm>
          <a:prstGeom prst="homePlate">
            <a:avLst>
              <a:gd name="adj" fmla="val 18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Expert assessment of probable exposure to </a:t>
            </a:r>
            <a:br>
              <a:rPr lang="en-GB" dirty="0"/>
            </a:br>
            <a:r>
              <a:rPr lang="en-GB" dirty="0"/>
              <a:t>24 known cancer risk factors using a web-based application</a:t>
            </a:r>
          </a:p>
        </p:txBody>
      </p:sp>
      <p:sp>
        <p:nvSpPr>
          <p:cNvPr id="14" name="Content Placeholder 5" descr="Link to OccIDEAS website, a web-based application which is used to assess occupational exposure in epidemiological studies.">
            <a:extLst>
              <a:ext uri="{FF2B5EF4-FFF2-40B4-BE49-F238E27FC236}">
                <a16:creationId xmlns:a16="http://schemas.microsoft.com/office/drawing/2014/main" id="{D0A51A50-FDE9-4986-B0FB-C3F03BC971DA}"/>
              </a:ext>
            </a:extLst>
          </p:cNvPr>
          <p:cNvSpPr txBox="1">
            <a:spLocks/>
          </p:cNvSpPr>
          <p:nvPr/>
        </p:nvSpPr>
        <p:spPr>
          <a:xfrm>
            <a:off x="3341746" y="3300137"/>
            <a:ext cx="5544616" cy="385667"/>
          </a:xfrm>
          <a:prstGeom prst="rect">
            <a:avLst/>
          </a:prstGeom>
        </p:spPr>
        <p:txBody>
          <a:bodyPr vert="horz" lIns="91440" tIns="45720" rIns="9144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spcBef>
                <a:spcPts val="600"/>
              </a:spcBef>
              <a:spcAft>
                <a:spcPts val="600"/>
              </a:spcAft>
              <a:buNone/>
            </a:pPr>
            <a:r>
              <a:rPr lang="en-US" sz="1800" b="0" dirty="0">
                <a:solidFill>
                  <a:srgbClr val="003399"/>
                </a:solidFill>
                <a:hlinkClick r:id="rId4" tooltip="Link to OCCideas website "/>
              </a:rPr>
              <a:t>OccIDEAS website for more information</a:t>
            </a:r>
            <a:endParaRPr lang="en-GB" sz="1800" dirty="0">
              <a:solidFill>
                <a:srgbClr val="003399"/>
              </a:solidFill>
            </a:endParaRPr>
          </a:p>
          <a:p>
            <a:pPr marL="189000" lvl="1" indent="0">
              <a:spcBef>
                <a:spcPts val="600"/>
              </a:spcBef>
              <a:spcAft>
                <a:spcPts val="600"/>
              </a:spcAft>
              <a:buFont typeface="Arial" pitchFamily="34" charset="0"/>
              <a:buNone/>
            </a:pPr>
            <a:endParaRPr lang="en-GB" sz="1800" dirty="0">
              <a:solidFill>
                <a:srgbClr val="003399"/>
              </a:solidFill>
              <a:hlinkClick r:id="rId3">
                <a:extLst>
                  <a:ext uri="{A12FA001-AC4F-418D-AE19-62706E023703}">
                    <ahyp:hlinkClr xmlns:ahyp="http://schemas.microsoft.com/office/drawing/2018/hyperlinkcolor" val="tx"/>
                  </a:ext>
                </a:extLst>
              </a:hlinkClick>
            </a:endParaRPr>
          </a:p>
        </p:txBody>
      </p:sp>
      <p:pic>
        <p:nvPicPr>
          <p:cNvPr id="1026" name="Picture 2" descr="Logo of OccIDEAS">
            <a:extLst>
              <a:ext uri="{FF2B5EF4-FFF2-40B4-BE49-F238E27FC236}">
                <a16:creationId xmlns:a16="http://schemas.microsoft.com/office/drawing/2014/main" id="{FBB5DCD3-7873-4D04-9676-7E04F312B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212" y="3703747"/>
            <a:ext cx="1289900" cy="48729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73F68C80-8047-4EE3-8F71-C88FCCE9C0F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6656" y="2942588"/>
            <a:ext cx="1180427" cy="1100766"/>
          </a:xfrm>
          <a:prstGeom prst="rect">
            <a:avLst/>
          </a:prstGeom>
        </p:spPr>
      </p:pic>
      <p:sp>
        <p:nvSpPr>
          <p:cNvPr id="3" name="TextBox 2">
            <a:extLst>
              <a:ext uri="{FF2B5EF4-FFF2-40B4-BE49-F238E27FC236}">
                <a16:creationId xmlns:a16="http://schemas.microsoft.com/office/drawing/2014/main" id="{FD4D1734-CB53-927C-0AA8-8A5DDCBEAFB5}"/>
              </a:ext>
            </a:extLst>
          </p:cNvPr>
          <p:cNvSpPr txBox="1"/>
          <p:nvPr/>
        </p:nvSpPr>
        <p:spPr>
          <a:xfrm>
            <a:off x="1847769" y="4485188"/>
            <a:ext cx="6192687" cy="369332"/>
          </a:xfrm>
          <a:prstGeom prst="rect">
            <a:avLst/>
          </a:prstGeom>
          <a:noFill/>
        </p:spPr>
        <p:txBody>
          <a:bodyPr wrap="square" lIns="91440" tIns="45720" rIns="91440" bIns="45720" anchor="t">
            <a:spAutoFit/>
          </a:bodyPr>
          <a:lstStyle/>
          <a:p>
            <a:pPr marL="0" lvl="1" defTabSz="342900"/>
            <a:r>
              <a:rPr lang="en-US" b="1" dirty="0">
                <a:solidFill>
                  <a:srgbClr val="003399"/>
                </a:solidFill>
                <a:hlinkClick r:id="rId3" tooltip="Link to"/>
              </a:rPr>
              <a:t>EU-OSHA</a:t>
            </a:r>
            <a:r>
              <a:rPr lang="en-US" b="1" dirty="0">
                <a:solidFill>
                  <a:srgbClr val="003399"/>
                </a:solidFill>
                <a:hlinkClick r:id="rId3" tooltip="Link to">
                  <a:extLst>
                    <a:ext uri="{A12FA001-AC4F-418D-AE19-62706E023703}">
                      <ahyp:hlinkClr xmlns:ahyp="http://schemas.microsoft.com/office/drawing/2018/hyperlinkcolor" val="tx"/>
                    </a:ext>
                  </a:extLst>
                </a:hlinkClick>
              </a:rPr>
              <a:t> website to explore the WES survey</a:t>
            </a:r>
            <a:endParaRPr lang="en-GB" b="1" dirty="0">
              <a:solidFill>
                <a:srgbClr val="003399"/>
              </a:solidFill>
            </a:endParaRPr>
          </a:p>
        </p:txBody>
      </p:sp>
      <p:pic>
        <p:nvPicPr>
          <p:cNvPr id="4" name="Graphic 3">
            <a:extLst>
              <a:ext uri="{FF2B5EF4-FFF2-40B4-BE49-F238E27FC236}">
                <a16:creationId xmlns:a16="http://schemas.microsoft.com/office/drawing/2014/main" id="{4F916D66-A703-8EA2-0283-B6FE6752357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19672" y="4542748"/>
            <a:ext cx="202496" cy="311772"/>
          </a:xfrm>
          <a:prstGeom prst="rect">
            <a:avLst/>
          </a:prstGeom>
        </p:spPr>
      </p:pic>
      <p:cxnSp>
        <p:nvCxnSpPr>
          <p:cNvPr id="6" name="Straight Connector 5">
            <a:extLst>
              <a:ext uri="{FF2B5EF4-FFF2-40B4-BE49-F238E27FC236}">
                <a16:creationId xmlns:a16="http://schemas.microsoft.com/office/drawing/2014/main" id="{3DB6228F-96A3-422F-A671-91B3E465A8B3}"/>
              </a:ext>
              <a:ext uri="{C183D7F6-B498-43B3-948B-1728B52AA6E4}">
                <adec:decorative xmlns:adec="http://schemas.microsoft.com/office/drawing/2017/decorative" val="1"/>
              </a:ext>
            </a:extLst>
          </p:cNvPr>
          <p:cNvCxnSpPr/>
          <p:nvPr/>
        </p:nvCxnSpPr>
        <p:spPr>
          <a:xfrm>
            <a:off x="3341746" y="833483"/>
            <a:ext cx="0" cy="830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FA00AD-38C2-9E05-1682-AEFAC4AD1D51}"/>
              </a:ext>
              <a:ext uri="{C183D7F6-B498-43B3-948B-1728B52AA6E4}">
                <adec:decorative xmlns:adec="http://schemas.microsoft.com/office/drawing/2017/decorative" val="1"/>
              </a:ext>
            </a:extLst>
          </p:cNvPr>
          <p:cNvCxnSpPr/>
          <p:nvPr/>
        </p:nvCxnSpPr>
        <p:spPr>
          <a:xfrm>
            <a:off x="3345865" y="1834383"/>
            <a:ext cx="0" cy="9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9B99FB-7EAF-F003-8299-0E41BAA788D9}"/>
              </a:ext>
              <a:ext uri="{C183D7F6-B498-43B3-948B-1728B52AA6E4}">
                <adec:decorative xmlns:adec="http://schemas.microsoft.com/office/drawing/2017/decorative" val="1"/>
              </a:ext>
            </a:extLst>
          </p:cNvPr>
          <p:cNvCxnSpPr/>
          <p:nvPr/>
        </p:nvCxnSpPr>
        <p:spPr>
          <a:xfrm>
            <a:off x="3341746" y="2978860"/>
            <a:ext cx="0" cy="144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63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61FE-AFB1-3C24-1AC6-30683A41B762}"/>
              </a:ext>
            </a:extLst>
          </p:cNvPr>
          <p:cNvSpPr>
            <a:spLocks noGrp="1"/>
          </p:cNvSpPr>
          <p:nvPr>
            <p:ph type="title"/>
          </p:nvPr>
        </p:nvSpPr>
        <p:spPr/>
        <p:txBody>
          <a:bodyPr/>
          <a:lstStyle/>
          <a:p>
            <a:r>
              <a:rPr lang="en-GB" dirty="0"/>
              <a:t>Protection measures – exposure to RCS</a:t>
            </a:r>
          </a:p>
        </p:txBody>
      </p:sp>
      <p:sp>
        <p:nvSpPr>
          <p:cNvPr id="5" name="TextBox 4">
            <a:extLst>
              <a:ext uri="{FF2B5EF4-FFF2-40B4-BE49-F238E27FC236}">
                <a16:creationId xmlns:a16="http://schemas.microsoft.com/office/drawing/2014/main" id="{D1F32342-0968-2F56-0765-B443C1709278}"/>
              </a:ext>
            </a:extLst>
          </p:cNvPr>
          <p:cNvSpPr txBox="1"/>
          <p:nvPr/>
        </p:nvSpPr>
        <p:spPr>
          <a:xfrm>
            <a:off x="335017" y="682854"/>
            <a:ext cx="8473966" cy="584775"/>
          </a:xfrm>
          <a:prstGeom prst="rect">
            <a:avLst/>
          </a:prstGeom>
          <a:noFill/>
        </p:spPr>
        <p:txBody>
          <a:bodyPr wrap="square" anchor="ctr">
            <a:spAutoFit/>
          </a:bodyPr>
          <a:lstStyle/>
          <a:p>
            <a:pPr indent="0" algn="ctr" defTabSz="342900">
              <a:buNone/>
            </a:pPr>
            <a:r>
              <a:rPr lang="en-GB" sz="1600" b="0" dirty="0">
                <a:solidFill>
                  <a:schemeClr val="tx2"/>
                </a:solidFill>
              </a:rPr>
              <a:t>Use of protection measures among the workers exposed to RCS and for each c</a:t>
            </a:r>
            <a:r>
              <a:rPr lang="en-GB" sz="1600" b="0" dirty="0">
                <a:solidFill>
                  <a:schemeClr val="tx2"/>
                </a:solidFill>
                <a:ea typeface="SimSun" panose="02010600030101010101" pitchFamily="2" charset="-122"/>
                <a:cs typeface="Times New Roman" panose="02020603050405020304" pitchFamily="18" charset="0"/>
              </a:rPr>
              <a:t>ircumstance of exposure, when available (the same worker may use more than one measure):</a:t>
            </a:r>
          </a:p>
        </p:txBody>
      </p:sp>
      <p:graphicFrame>
        <p:nvGraphicFramePr>
          <p:cNvPr id="4" name="Content Placeholder 3" descr="Table showing the distribution of the use of different protection measures for each circumstance of exposure amonge the workers exposed to RCS in the last working week.">
            <a:extLst>
              <a:ext uri="{FF2B5EF4-FFF2-40B4-BE49-F238E27FC236}">
                <a16:creationId xmlns:a16="http://schemas.microsoft.com/office/drawing/2014/main" id="{ABA6488D-4A5C-B8D2-59FA-3642F74B6F08}"/>
              </a:ext>
            </a:extLst>
          </p:cNvPr>
          <p:cNvGraphicFramePr>
            <a:graphicFrameLocks/>
          </p:cNvGraphicFramePr>
          <p:nvPr>
            <p:extLst>
              <p:ext uri="{D42A27DB-BD31-4B8C-83A1-F6EECF244321}">
                <p14:modId xmlns:p14="http://schemas.microsoft.com/office/powerpoint/2010/main" val="262160690"/>
              </p:ext>
            </p:extLst>
          </p:nvPr>
        </p:nvGraphicFramePr>
        <p:xfrm>
          <a:off x="406369" y="1254564"/>
          <a:ext cx="8331262" cy="2983786"/>
        </p:xfrm>
        <a:graphic>
          <a:graphicData uri="http://schemas.openxmlformats.org/drawingml/2006/table">
            <a:tbl>
              <a:tblPr firstRow="1" bandRow="1">
                <a:tableStyleId>{5C22544A-7EE6-4342-B048-85BDC9FD1C3A}</a:tableStyleId>
              </a:tblPr>
              <a:tblGrid>
                <a:gridCol w="3026165">
                  <a:extLst>
                    <a:ext uri="{9D8B030D-6E8A-4147-A177-3AD203B41FA5}">
                      <a16:colId xmlns:a16="http://schemas.microsoft.com/office/drawing/2014/main" val="2656727173"/>
                    </a:ext>
                  </a:extLst>
                </a:gridCol>
                <a:gridCol w="1079938">
                  <a:extLst>
                    <a:ext uri="{9D8B030D-6E8A-4147-A177-3AD203B41FA5}">
                      <a16:colId xmlns:a16="http://schemas.microsoft.com/office/drawing/2014/main" val="303869524"/>
                    </a:ext>
                  </a:extLst>
                </a:gridCol>
                <a:gridCol w="1292772">
                  <a:extLst>
                    <a:ext uri="{9D8B030D-6E8A-4147-A177-3AD203B41FA5}">
                      <a16:colId xmlns:a16="http://schemas.microsoft.com/office/drawing/2014/main" val="2092121943"/>
                    </a:ext>
                  </a:extLst>
                </a:gridCol>
                <a:gridCol w="977462">
                  <a:extLst>
                    <a:ext uri="{9D8B030D-6E8A-4147-A177-3AD203B41FA5}">
                      <a16:colId xmlns:a16="http://schemas.microsoft.com/office/drawing/2014/main" val="786859594"/>
                    </a:ext>
                  </a:extLst>
                </a:gridCol>
                <a:gridCol w="922283">
                  <a:extLst>
                    <a:ext uri="{9D8B030D-6E8A-4147-A177-3AD203B41FA5}">
                      <a16:colId xmlns:a16="http://schemas.microsoft.com/office/drawing/2014/main" val="3028796099"/>
                    </a:ext>
                  </a:extLst>
                </a:gridCol>
                <a:gridCol w="1032642">
                  <a:extLst>
                    <a:ext uri="{9D8B030D-6E8A-4147-A177-3AD203B41FA5}">
                      <a16:colId xmlns:a16="http://schemas.microsoft.com/office/drawing/2014/main" val="3000362995"/>
                    </a:ext>
                  </a:extLst>
                </a:gridCol>
              </a:tblGrid>
              <a:tr h="791277">
                <a:tc>
                  <a:txBody>
                    <a:bodyPr/>
                    <a:lstStyle/>
                    <a:p>
                      <a:pPr algn="ctr" fontAlgn="b"/>
                      <a:r>
                        <a:rPr lang="en-GB" sz="1200" u="none" strike="noStrike" dirty="0">
                          <a:effectLst/>
                          <a:latin typeface="+mn-lt"/>
                        </a:rPr>
                        <a:t>Exposure circumstances </a:t>
                      </a:r>
                      <a:br>
                        <a:rPr lang="en-GB" sz="1200" u="none" strike="noStrike" dirty="0">
                          <a:effectLst/>
                          <a:latin typeface="+mn-lt"/>
                        </a:rPr>
                      </a:br>
                      <a:r>
                        <a:rPr lang="en-GB" sz="1200" b="0" u="none" strike="noStrike" dirty="0">
                          <a:effectLst/>
                          <a:latin typeface="+mn-lt"/>
                        </a:rPr>
                        <a:t>(tasks conducted in the last working week)</a:t>
                      </a:r>
                      <a:endParaRPr lang="en-GB" sz="1200" u="none" strike="noStrike" dirty="0">
                        <a:effectLst/>
                        <a:latin typeface="+mn-lt"/>
                      </a:endParaRPr>
                    </a:p>
                  </a:txBody>
                  <a:tcPr marL="38582" marR="38582" marT="0" marB="0" anchor="ctr"/>
                </a:tc>
                <a:tc>
                  <a:txBody>
                    <a:bodyPr/>
                    <a:lstStyle/>
                    <a:p>
                      <a:pPr algn="ctr">
                        <a:lnSpc>
                          <a:spcPct val="107000"/>
                        </a:lnSpc>
                        <a:spcBef>
                          <a:spcPts val="600"/>
                        </a:spcBef>
                        <a:spcAft>
                          <a:spcPts val="800"/>
                        </a:spcAft>
                      </a:pPr>
                      <a:r>
                        <a:rPr lang="en-GB" sz="1200" b="0" kern="100">
                          <a:effectLst/>
                          <a:latin typeface="+mn-lt"/>
                        </a:rPr>
                        <a:t>Use of water spray or water suppression</a:t>
                      </a:r>
                      <a:endParaRPr lang="en-GB" sz="1200" b="0" kern="100">
                        <a:effectLst/>
                        <a:latin typeface="+mn-lt"/>
                        <a:ea typeface="Aptos" panose="020B0004020202020204" pitchFamily="34" charset="0"/>
                        <a:cs typeface="Times New Roman"/>
                      </a:endParaRPr>
                    </a:p>
                  </a:txBody>
                  <a:tcPr marL="38582" marR="38582" marT="0" marB="0" anchor="ctr"/>
                </a:tc>
                <a:tc>
                  <a:txBody>
                    <a:bodyPr/>
                    <a:lstStyle/>
                    <a:p>
                      <a:pPr algn="ctr">
                        <a:lnSpc>
                          <a:spcPct val="107000"/>
                        </a:lnSpc>
                        <a:spcBef>
                          <a:spcPts val="600"/>
                        </a:spcBef>
                        <a:spcAft>
                          <a:spcPts val="800"/>
                        </a:spcAft>
                      </a:pPr>
                      <a:r>
                        <a:rPr lang="fr-FR" sz="1200" b="0" kern="100">
                          <a:effectLst/>
                          <a:latin typeface="+mn-lt"/>
                          <a:ea typeface="Aptos" panose="020B0004020202020204" pitchFamily="34" charset="0"/>
                          <a:cs typeface="Times New Roman"/>
                        </a:rPr>
                        <a:t>Local exhaust ventilation, on-tool extraction or dust collection</a:t>
                      </a:r>
                      <a:endParaRPr lang="en-GB" sz="1200" b="0" kern="100">
                        <a:effectLst/>
                        <a:latin typeface="+mn-lt"/>
                        <a:ea typeface="Aptos" panose="020B0004020202020204" pitchFamily="34" charset="0"/>
                        <a:cs typeface="Times New Roman"/>
                      </a:endParaRPr>
                    </a:p>
                  </a:txBody>
                  <a:tcPr marL="38582" marR="38582" marT="0" marB="0" anchor="ctr"/>
                </a:tc>
                <a:tc>
                  <a:txBody>
                    <a:bodyPr/>
                    <a:lstStyle/>
                    <a:p>
                      <a:pPr algn="ctr">
                        <a:lnSpc>
                          <a:spcPct val="107000"/>
                        </a:lnSpc>
                        <a:spcBef>
                          <a:spcPts val="600"/>
                        </a:spcBef>
                        <a:spcAft>
                          <a:spcPts val="800"/>
                        </a:spcAft>
                      </a:pPr>
                      <a:r>
                        <a:rPr lang="en-GB" sz="1200" b="0" kern="100">
                          <a:effectLst/>
                          <a:latin typeface="+mn-lt"/>
                        </a:rPr>
                        <a:t>Use of an enclosed cab </a:t>
                      </a:r>
                      <a:endParaRPr lang="en-GB" sz="1200" b="0" kern="100">
                        <a:effectLst/>
                        <a:latin typeface="+mn-lt"/>
                        <a:ea typeface="Aptos" panose="020B0004020202020204" pitchFamily="34" charset="0"/>
                        <a:cs typeface="Times New Roman"/>
                      </a:endParaRPr>
                    </a:p>
                  </a:txBody>
                  <a:tcPr marL="38582" marR="38582" marT="0" marB="0" anchor="ctr"/>
                </a:tc>
                <a:tc>
                  <a:txBody>
                    <a:bodyPr/>
                    <a:lstStyle/>
                    <a:p>
                      <a:pPr algn="ctr">
                        <a:lnSpc>
                          <a:spcPct val="107000"/>
                        </a:lnSpc>
                        <a:spcBef>
                          <a:spcPts val="600"/>
                        </a:spcBef>
                        <a:spcAft>
                          <a:spcPts val="0"/>
                        </a:spcAft>
                      </a:pPr>
                      <a:r>
                        <a:rPr lang="en-GB" sz="1200" b="0" kern="100">
                          <a:effectLst/>
                          <a:latin typeface="+mn-lt"/>
                        </a:rPr>
                        <a:t>Filtering or air-supplied respirator</a:t>
                      </a:r>
                      <a:endParaRPr lang="en-GB" sz="1200" b="0" kern="100">
                        <a:effectLst/>
                        <a:latin typeface="+mn-lt"/>
                        <a:ea typeface="Aptos" panose="020B0004020202020204" pitchFamily="34" charset="0"/>
                        <a:cs typeface="Times New Roman"/>
                      </a:endParaRPr>
                    </a:p>
                  </a:txBody>
                  <a:tcPr marL="38582" marR="38582" marT="0" marB="0" anchor="ctr"/>
                </a:tc>
                <a:tc>
                  <a:txBody>
                    <a:bodyPr/>
                    <a:lstStyle/>
                    <a:p>
                      <a:pPr algn="ctr">
                        <a:lnSpc>
                          <a:spcPct val="107000"/>
                        </a:lnSpc>
                        <a:spcBef>
                          <a:spcPts val="600"/>
                        </a:spcBef>
                        <a:spcAft>
                          <a:spcPts val="800"/>
                        </a:spcAft>
                      </a:pPr>
                      <a:r>
                        <a:rPr lang="en-GB" sz="1200" b="0" kern="100">
                          <a:effectLst/>
                          <a:latin typeface="+mn-lt"/>
                        </a:rPr>
                        <a:t>None of the protection measures listed before </a:t>
                      </a:r>
                      <a:endParaRPr lang="en-GB" sz="1200" b="0" kern="100">
                        <a:effectLst/>
                        <a:latin typeface="+mn-lt"/>
                        <a:ea typeface="Aptos" panose="020B0004020202020204" pitchFamily="34" charset="0"/>
                        <a:cs typeface="Times New Roman"/>
                      </a:endParaRPr>
                    </a:p>
                  </a:txBody>
                  <a:tcPr marL="38582" marR="38582" marT="0" marB="0" anchor="ctr"/>
                </a:tc>
                <a:extLst>
                  <a:ext uri="{0D108BD9-81ED-4DB2-BD59-A6C34878D82A}">
                    <a16:rowId xmlns:a16="http://schemas.microsoft.com/office/drawing/2014/main" val="129423537"/>
                  </a:ext>
                </a:extLst>
              </a:tr>
              <a:tr h="311070">
                <a:tc>
                  <a:txBody>
                    <a:bodyPr/>
                    <a:lstStyle/>
                    <a:p>
                      <a:pPr marL="0" lvl="0" indent="0">
                        <a:lnSpc>
                          <a:spcPct val="107000"/>
                        </a:lnSpc>
                        <a:spcAft>
                          <a:spcPts val="800"/>
                        </a:spcAft>
                        <a:buFont typeface="Symbol" panose="05050102010706020507" pitchFamily="18" charset="2"/>
                        <a:buNone/>
                      </a:pPr>
                      <a:r>
                        <a:rPr lang="en-GB" sz="1200" b="0" kern="100" dirty="0">
                          <a:solidFill>
                            <a:schemeClr val="tx1"/>
                          </a:solidFill>
                          <a:effectLst/>
                          <a:latin typeface="+mn-lt"/>
                        </a:rPr>
                        <a:t>Presence of sand dust on working site</a:t>
                      </a:r>
                      <a:endParaRPr lang="en-GB" sz="1200" b="0" kern="100" dirty="0">
                        <a:solidFill>
                          <a:schemeClr val="tx1"/>
                        </a:solidFill>
                        <a:effectLst/>
                        <a:latin typeface="+mn-lt"/>
                        <a:ea typeface="Aptos" panose="020B0004020202020204" pitchFamily="34" charset="0"/>
                        <a:cs typeface="Times New Roman"/>
                      </a:endParaRPr>
                    </a:p>
                  </a:txBody>
                  <a:tcPr marL="38582" marR="38582" marT="0" marB="0" anchor="ctr"/>
                </a:tc>
                <a:tc>
                  <a:txBody>
                    <a:bodyPr/>
                    <a:lstStyle/>
                    <a:p>
                      <a:pPr algn="r">
                        <a:lnSpc>
                          <a:spcPct val="107000"/>
                        </a:lnSpc>
                        <a:spcAft>
                          <a:spcPts val="800"/>
                        </a:spcAft>
                      </a:pPr>
                      <a:r>
                        <a:rPr lang="en-GB" sz="1200" b="0" kern="100">
                          <a:solidFill>
                            <a:schemeClr val="tx1"/>
                          </a:solidFill>
                          <a:effectLst/>
                          <a:latin typeface="+mn-lt"/>
                        </a:rPr>
                        <a:t>30.0%</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70.0% </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extLst>
                  <a:ext uri="{0D108BD9-81ED-4DB2-BD59-A6C34878D82A}">
                    <a16:rowId xmlns:a16="http://schemas.microsoft.com/office/drawing/2014/main" val="3663784701"/>
                  </a:ext>
                </a:extLst>
              </a:tr>
              <a:tr h="308356">
                <a:tc>
                  <a:txBody>
                    <a:bodyPr/>
                    <a:lstStyle/>
                    <a:p>
                      <a:pPr marL="0" lvl="0" indent="0">
                        <a:lnSpc>
                          <a:spcPct val="107000"/>
                        </a:lnSpc>
                        <a:spcAft>
                          <a:spcPts val="800"/>
                        </a:spcAft>
                        <a:buFont typeface="Symbol" panose="05050102010706020507" pitchFamily="18" charset="2"/>
                        <a:buNone/>
                      </a:pPr>
                      <a:r>
                        <a:rPr lang="en-GB" sz="1200" b="0" kern="100">
                          <a:solidFill>
                            <a:schemeClr val="tx1"/>
                          </a:solidFill>
                          <a:effectLst/>
                          <a:latin typeface="+mn-lt"/>
                        </a:rPr>
                        <a:t>Drilling or making holes in walls</a:t>
                      </a:r>
                      <a:endParaRPr lang="en-GB" sz="1200" b="0" kern="100">
                        <a:solidFill>
                          <a:schemeClr val="tx1"/>
                        </a:solidFill>
                        <a:effectLst/>
                        <a:latin typeface="+mn-lt"/>
                        <a:ea typeface="Aptos" panose="020B0004020202020204" pitchFamily="34" charset="0"/>
                        <a:cs typeface="Times New Roman"/>
                      </a:endParaRPr>
                    </a:p>
                  </a:txBody>
                  <a:tcPr marL="38582" marR="38582"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37.0%</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63.0%</a:t>
                      </a:r>
                    </a:p>
                  </a:txBody>
                  <a:tcPr marL="0" marR="144000" marT="0" marB="0" anchor="ctr"/>
                </a:tc>
                <a:extLst>
                  <a:ext uri="{0D108BD9-81ED-4DB2-BD59-A6C34878D82A}">
                    <a16:rowId xmlns:a16="http://schemas.microsoft.com/office/drawing/2014/main" val="1213572771"/>
                  </a:ext>
                </a:extLst>
              </a:tr>
              <a:tr h="556773">
                <a:tc>
                  <a:txBody>
                    <a:bodyPr/>
                    <a:lstStyle/>
                    <a:p>
                      <a:pPr marL="0" lvl="0" indent="0">
                        <a:lnSpc>
                          <a:spcPct val="107000"/>
                        </a:lnSpc>
                        <a:spcAft>
                          <a:spcPts val="800"/>
                        </a:spcAft>
                        <a:buFont typeface="Symbol" panose="05050102010706020507" pitchFamily="18" charset="2"/>
                        <a:buNone/>
                      </a:pPr>
                      <a:r>
                        <a:rPr lang="en-GB" sz="1200" b="0" kern="100" dirty="0">
                          <a:solidFill>
                            <a:schemeClr val="tx1"/>
                          </a:solidFill>
                          <a:effectLst/>
                          <a:latin typeface="+mn-lt"/>
                        </a:rPr>
                        <a:t>Working with concrete, stone, artificial stone, slate, ceramic tiles </a:t>
                      </a:r>
                      <a:r>
                        <a:rPr lang="en-GB" sz="1200" b="0" kern="100">
                          <a:solidFill>
                            <a:schemeClr val="tx1"/>
                          </a:solidFill>
                          <a:effectLst/>
                          <a:latin typeface="+mn-lt"/>
                        </a:rPr>
                        <a:t>or bricks:</a:t>
                      </a:r>
                      <a:endParaRPr lang="en-GB" sz="1200" b="0" kern="100" dirty="0">
                        <a:solidFill>
                          <a:schemeClr val="tx1"/>
                        </a:solidFill>
                        <a:effectLst/>
                        <a:latin typeface="+mn-lt"/>
                        <a:ea typeface="Aptos" panose="020B0004020202020204" pitchFamily="34" charset="0"/>
                        <a:cs typeface="Times New Roman"/>
                      </a:endParaRPr>
                    </a:p>
                  </a:txBody>
                  <a:tcPr marL="38582" marR="38582" marT="0" marB="0" anchor="ctr"/>
                </a:tc>
                <a:tc>
                  <a:txBody>
                    <a:bodyPr/>
                    <a:lstStyle/>
                    <a:p>
                      <a:pPr algn="r">
                        <a:lnSpc>
                          <a:spcPct val="107000"/>
                        </a:lnSpc>
                        <a:spcAft>
                          <a:spcPts val="800"/>
                        </a:spcAft>
                      </a:pPr>
                      <a:r>
                        <a:rPr lang="en-GB" sz="1200" b="0" kern="100">
                          <a:solidFill>
                            <a:schemeClr val="tx1"/>
                          </a:solidFill>
                          <a:effectLst/>
                          <a:latin typeface="+mn-lt"/>
                        </a:rPr>
                        <a:t>30.0%</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30.0%</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35.4%</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43.5%</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extLst>
                  <a:ext uri="{0D108BD9-81ED-4DB2-BD59-A6C34878D82A}">
                    <a16:rowId xmlns:a16="http://schemas.microsoft.com/office/drawing/2014/main" val="184421546"/>
                  </a:ext>
                </a:extLst>
              </a:tr>
              <a:tr h="311491">
                <a:tc>
                  <a:txBody>
                    <a:bodyPr/>
                    <a:lstStyle/>
                    <a:p>
                      <a:pPr marL="0" lvl="0" indent="0" algn="l" defTabSz="342900" rtl="0" eaLnBrk="1" latinLnBrk="0" hangingPunct="1">
                        <a:lnSpc>
                          <a:spcPct val="107000"/>
                        </a:lnSpc>
                        <a:spcAft>
                          <a:spcPts val="800"/>
                        </a:spcAft>
                        <a:buFont typeface="Symbol" panose="05050102010706020507" pitchFamily="18" charset="2"/>
                        <a:buNone/>
                      </a:pPr>
                      <a:r>
                        <a:rPr lang="en-GB" sz="1200" b="0" i="1" kern="100" dirty="0">
                          <a:solidFill>
                            <a:schemeClr val="tx1"/>
                          </a:solidFill>
                          <a:effectLst/>
                          <a:latin typeface="+mn-lt"/>
                          <a:ea typeface="+mn-ea"/>
                          <a:cs typeface="+mn-cs"/>
                        </a:rPr>
                        <a:t>Working with ceramic tiles</a:t>
                      </a:r>
                    </a:p>
                  </a:txBody>
                  <a:tcPr marL="252000" marR="72000" marT="0" marB="0" anchor="ctr"/>
                </a:tc>
                <a:tc>
                  <a:txBody>
                    <a:bodyPr/>
                    <a:lstStyle/>
                    <a:p>
                      <a:pPr algn="r">
                        <a:lnSpc>
                          <a:spcPct val="107000"/>
                        </a:lnSpc>
                        <a:spcAft>
                          <a:spcPts val="800"/>
                        </a:spcAft>
                      </a:pPr>
                      <a:r>
                        <a:rPr lang="en-GB" sz="1200" b="0" i="1" kern="100" dirty="0">
                          <a:solidFill>
                            <a:schemeClr val="tx1"/>
                          </a:solidFill>
                          <a:effectLst/>
                          <a:latin typeface="+mn-lt"/>
                        </a:rPr>
                        <a:t>35.8</a:t>
                      </a:r>
                      <a:r>
                        <a:rPr lang="en-GB" sz="1200" b="0" kern="100" dirty="0">
                          <a:solidFill>
                            <a:schemeClr val="tx1"/>
                          </a:solidFill>
                          <a:effectLst/>
                          <a:latin typeface="+mn-lt"/>
                        </a:rPr>
                        <a:t>%</a:t>
                      </a:r>
                      <a:endParaRPr lang="en-GB" sz="1200" b="0" i="1" kern="100" dirty="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46.7</a:t>
                      </a:r>
                      <a:r>
                        <a:rPr lang="en-GB" sz="1200" b="0" kern="100">
                          <a:solidFill>
                            <a:schemeClr val="tx1"/>
                          </a:solidFill>
                          <a:effectLst/>
                          <a:latin typeface="+mn-lt"/>
                        </a:rPr>
                        <a:t>%</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Not asked</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33.9</a:t>
                      </a:r>
                      <a:r>
                        <a:rPr lang="en-GB" sz="1200" b="0" kern="100">
                          <a:solidFill>
                            <a:schemeClr val="tx1"/>
                          </a:solidFill>
                          <a:effectLst/>
                          <a:latin typeface="+mn-lt"/>
                        </a:rPr>
                        <a:t>%</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36.1</a:t>
                      </a:r>
                      <a:r>
                        <a:rPr lang="en-GB" sz="1200" b="0" kern="100">
                          <a:solidFill>
                            <a:schemeClr val="tx1"/>
                          </a:solidFill>
                          <a:effectLst/>
                          <a:latin typeface="+mn-lt"/>
                        </a:rPr>
                        <a:t>%</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extLst>
                  <a:ext uri="{0D108BD9-81ED-4DB2-BD59-A6C34878D82A}">
                    <a16:rowId xmlns:a16="http://schemas.microsoft.com/office/drawing/2014/main" val="3608354500"/>
                  </a:ext>
                </a:extLst>
              </a:tr>
              <a:tr h="316469">
                <a:tc>
                  <a:txBody>
                    <a:bodyPr/>
                    <a:lstStyle/>
                    <a:p>
                      <a:pPr marL="0" lvl="0" indent="0" algn="l" defTabSz="342900" rtl="0" eaLnBrk="1" latinLnBrk="0" hangingPunct="1">
                        <a:lnSpc>
                          <a:spcPct val="107000"/>
                        </a:lnSpc>
                        <a:spcAft>
                          <a:spcPts val="800"/>
                        </a:spcAft>
                        <a:buFont typeface="Symbol" panose="05050102010706020507" pitchFamily="18" charset="2"/>
                        <a:buNone/>
                      </a:pPr>
                      <a:r>
                        <a:rPr lang="en-GB" sz="1200" b="0" i="1" kern="100" dirty="0">
                          <a:solidFill>
                            <a:schemeClr val="tx1"/>
                          </a:solidFill>
                          <a:effectLst/>
                          <a:latin typeface="+mn-lt"/>
                          <a:ea typeface="+mn-ea"/>
                          <a:cs typeface="+mn-cs"/>
                        </a:rPr>
                        <a:t>Working with artificial stone</a:t>
                      </a:r>
                    </a:p>
                  </a:txBody>
                  <a:tcPr marL="252000" marR="72000" marT="0" marB="0" anchor="ctr"/>
                </a:tc>
                <a:tc>
                  <a:txBody>
                    <a:bodyPr/>
                    <a:lstStyle/>
                    <a:p>
                      <a:pPr algn="r">
                        <a:lnSpc>
                          <a:spcPct val="107000"/>
                        </a:lnSpc>
                        <a:spcAft>
                          <a:spcPts val="800"/>
                        </a:spcAft>
                      </a:pPr>
                      <a:r>
                        <a:rPr lang="en-GB" sz="1200" b="0" i="1" kern="100" dirty="0">
                          <a:solidFill>
                            <a:schemeClr val="tx1"/>
                          </a:solidFill>
                          <a:effectLst/>
                          <a:latin typeface="+mn-lt"/>
                        </a:rPr>
                        <a:t>24.1</a:t>
                      </a:r>
                      <a:r>
                        <a:rPr lang="en-GB" sz="1200" b="0" kern="100" dirty="0">
                          <a:solidFill>
                            <a:schemeClr val="tx1"/>
                          </a:solidFill>
                          <a:effectLst/>
                          <a:latin typeface="+mn-lt"/>
                        </a:rPr>
                        <a:t>%</a:t>
                      </a:r>
                      <a:endParaRPr lang="en-GB" sz="1200" b="0" i="1" kern="100" dirty="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35.4</a:t>
                      </a:r>
                      <a:r>
                        <a:rPr lang="en-GB" sz="1200" b="0" kern="100">
                          <a:solidFill>
                            <a:schemeClr val="tx1"/>
                          </a:solidFill>
                          <a:effectLst/>
                          <a:latin typeface="+mn-lt"/>
                        </a:rPr>
                        <a:t>%</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Not asked</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44.3</a:t>
                      </a:r>
                      <a:r>
                        <a:rPr lang="en-GB" sz="1200" b="0" kern="100">
                          <a:solidFill>
                            <a:schemeClr val="tx1"/>
                          </a:solidFill>
                          <a:effectLst/>
                          <a:latin typeface="+mn-lt"/>
                        </a:rPr>
                        <a:t>%</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i="1" kern="100">
                          <a:solidFill>
                            <a:schemeClr val="tx1"/>
                          </a:solidFill>
                          <a:effectLst/>
                          <a:latin typeface="+mn-lt"/>
                        </a:rPr>
                        <a:t>48.3</a:t>
                      </a:r>
                      <a:r>
                        <a:rPr lang="en-GB" sz="1200" b="0" kern="100">
                          <a:solidFill>
                            <a:schemeClr val="tx1"/>
                          </a:solidFill>
                          <a:effectLst/>
                          <a:latin typeface="+mn-lt"/>
                        </a:rPr>
                        <a:t>%</a:t>
                      </a:r>
                      <a:endParaRPr lang="en-GB" sz="1200" b="0" i="1" kern="100">
                        <a:solidFill>
                          <a:schemeClr val="tx1"/>
                        </a:solidFill>
                        <a:effectLst/>
                        <a:latin typeface="+mn-lt"/>
                        <a:ea typeface="Aptos" panose="020B0004020202020204" pitchFamily="34" charset="0"/>
                        <a:cs typeface="Times New Roman"/>
                      </a:endParaRPr>
                    </a:p>
                  </a:txBody>
                  <a:tcPr marL="0" marR="144000" marT="0" marB="0" anchor="ctr"/>
                </a:tc>
                <a:extLst>
                  <a:ext uri="{0D108BD9-81ED-4DB2-BD59-A6C34878D82A}">
                    <a16:rowId xmlns:a16="http://schemas.microsoft.com/office/drawing/2014/main" val="2779809536"/>
                  </a:ext>
                </a:extLst>
              </a:tr>
              <a:tr h="388350">
                <a:tc>
                  <a:txBody>
                    <a:bodyPr/>
                    <a:lstStyle/>
                    <a:p>
                      <a:pPr marL="0" lvl="0" indent="0">
                        <a:lnSpc>
                          <a:spcPct val="107000"/>
                        </a:lnSpc>
                        <a:spcAft>
                          <a:spcPts val="800"/>
                        </a:spcAft>
                        <a:buFont typeface="Symbol" panose="05050102010706020507" pitchFamily="18" charset="2"/>
                        <a:buNone/>
                      </a:pPr>
                      <a:r>
                        <a:rPr lang="en-GB" sz="1200" b="0" kern="100">
                          <a:solidFill>
                            <a:schemeClr val="tx1"/>
                          </a:solidFill>
                          <a:effectLst/>
                          <a:latin typeface="+mn-lt"/>
                        </a:rPr>
                        <a:t>Ploughing, harrowing, or otherwise disturbing soil</a:t>
                      </a:r>
                      <a:endParaRPr lang="en-GB" sz="1200" b="0" kern="100">
                        <a:solidFill>
                          <a:schemeClr val="tx1"/>
                        </a:solidFill>
                        <a:effectLst/>
                        <a:latin typeface="+mn-lt"/>
                        <a:ea typeface="Aptos" panose="020B0004020202020204" pitchFamily="34" charset="0"/>
                        <a:cs typeface="Times New Roman"/>
                      </a:endParaRPr>
                    </a:p>
                  </a:txBody>
                  <a:tcPr marL="38582" marR="38582"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45.7%</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a:solidFill>
                            <a:schemeClr val="tx1"/>
                          </a:solidFill>
                          <a:effectLst/>
                          <a:latin typeface="+mn-lt"/>
                        </a:rPr>
                        <a:t>Not asked</a:t>
                      </a:r>
                      <a:endParaRPr lang="en-GB" sz="1200" b="0" kern="100">
                        <a:solidFill>
                          <a:schemeClr val="tx1"/>
                        </a:solidFill>
                        <a:effectLst/>
                        <a:latin typeface="+mn-lt"/>
                        <a:ea typeface="Aptos" panose="020B0004020202020204" pitchFamily="34" charset="0"/>
                        <a:cs typeface="Times New Roman"/>
                      </a:endParaRPr>
                    </a:p>
                  </a:txBody>
                  <a:tcPr marL="0" marR="144000" marT="0" marB="0" anchor="ctr"/>
                </a:tc>
                <a:tc>
                  <a:txBody>
                    <a:bodyPr/>
                    <a:lstStyle/>
                    <a:p>
                      <a:pPr algn="r">
                        <a:lnSpc>
                          <a:spcPct val="107000"/>
                        </a:lnSpc>
                        <a:spcAft>
                          <a:spcPts val="800"/>
                        </a:spcAft>
                      </a:pPr>
                      <a:r>
                        <a:rPr lang="en-GB" sz="1200" b="0" kern="100" dirty="0">
                          <a:solidFill>
                            <a:schemeClr val="tx1"/>
                          </a:solidFill>
                          <a:effectLst/>
                          <a:latin typeface="+mn-lt"/>
                        </a:rPr>
                        <a:t>54.3%</a:t>
                      </a:r>
                    </a:p>
                  </a:txBody>
                  <a:tcPr marL="0" marR="144000" marT="0" marB="0" anchor="ctr"/>
                </a:tc>
                <a:extLst>
                  <a:ext uri="{0D108BD9-81ED-4DB2-BD59-A6C34878D82A}">
                    <a16:rowId xmlns:a16="http://schemas.microsoft.com/office/drawing/2014/main" val="1137669410"/>
                  </a:ext>
                </a:extLst>
              </a:tr>
            </a:tbl>
          </a:graphicData>
        </a:graphic>
      </p:graphicFrame>
      <p:sp>
        <p:nvSpPr>
          <p:cNvPr id="6" name="TextBox 5">
            <a:extLst>
              <a:ext uri="{FF2B5EF4-FFF2-40B4-BE49-F238E27FC236}">
                <a16:creationId xmlns:a16="http://schemas.microsoft.com/office/drawing/2014/main" id="{FDCC028F-98DE-5B44-C68B-FEA8C24131F6}"/>
              </a:ext>
              <a:ext uri="{C183D7F6-B498-43B3-948B-1728B52AA6E4}">
                <adec:decorative xmlns:adec="http://schemas.microsoft.com/office/drawing/2017/decorative" val="0"/>
              </a:ext>
            </a:extLst>
          </p:cNvPr>
          <p:cNvSpPr txBox="1"/>
          <p:nvPr/>
        </p:nvSpPr>
        <p:spPr>
          <a:xfrm>
            <a:off x="1209186" y="4238350"/>
            <a:ext cx="748073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workers exposed to RCS in </a:t>
            </a:r>
            <a:r>
              <a:rPr lang="en-GB" sz="1200" dirty="0"/>
              <a:t>Germany, Spain, Finland, France, Hungary, and Ireland and working in one or more of the circumstances listed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US" sz="1200" dirty="0">
                <a:effectLst/>
                <a:latin typeface="Arial" panose="020B0604020202020204" pitchFamily="34" charset="0"/>
                <a:ea typeface="SimSun" panose="02010600030101010101" pitchFamily="2" charset="-122"/>
                <a:cs typeface="Times New Roman" panose="02020603050405020304" pitchFamily="18" charset="0"/>
              </a:rPr>
              <a:t>Note: 40.2% of the workers exposed to RCS and working with sand dust in their working site are using cleaning measures as well (</a:t>
            </a:r>
            <a:r>
              <a:rPr lang="en-GB" sz="1200" b="0" kern="100" dirty="0">
                <a:effectLst/>
                <a:latin typeface="+mn-lt"/>
                <a:ea typeface="Aptos" panose="020B0004020202020204" pitchFamily="34" charset="0"/>
                <a:cs typeface="Times New Roman"/>
              </a:rPr>
              <a:t>vacuum cleaning or mopping with water).</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5643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How can the survey contribute?</a:t>
            </a:r>
          </a:p>
        </p:txBody>
      </p:sp>
      <p:sp>
        <p:nvSpPr>
          <p:cNvPr id="3" name="Content Placeholder 2"/>
          <p:cNvSpPr>
            <a:spLocks noGrp="1"/>
          </p:cNvSpPr>
          <p:nvPr>
            <p:ph sz="half" idx="1"/>
          </p:nvPr>
        </p:nvSpPr>
        <p:spPr>
          <a:xfrm>
            <a:off x="450000" y="915566"/>
            <a:ext cx="8226456" cy="3744416"/>
          </a:xfrm>
        </p:spPr>
        <p:txBody>
          <a:bodyPr>
            <a:noAutofit/>
          </a:bodyPr>
          <a:lstStyle/>
          <a:p>
            <a:pPr marL="0" indent="0">
              <a:spcBef>
                <a:spcPts val="600"/>
              </a:spcBef>
              <a:spcAft>
                <a:spcPts val="600"/>
              </a:spcAft>
              <a:buNone/>
            </a:pPr>
            <a:r>
              <a:rPr lang="en-US" sz="1800" dirty="0">
                <a:solidFill>
                  <a:schemeClr val="tx2"/>
                </a:solidFill>
              </a:rPr>
              <a:t>Increasing awareness</a:t>
            </a:r>
            <a:r>
              <a:rPr lang="en-US" sz="1800" b="0" dirty="0">
                <a:solidFill>
                  <a:schemeClr val="tx2"/>
                </a:solidFill>
              </a:rPr>
              <a:t> of exposure to cancer risks at work.</a:t>
            </a:r>
          </a:p>
          <a:p>
            <a:pPr marL="0" indent="0">
              <a:spcBef>
                <a:spcPts val="600"/>
              </a:spcBef>
              <a:spcAft>
                <a:spcPts val="600"/>
              </a:spcAft>
              <a:buNone/>
            </a:pPr>
            <a:r>
              <a:rPr lang="en-US" sz="1800" dirty="0">
                <a:solidFill>
                  <a:schemeClr val="tx2"/>
                </a:solidFill>
              </a:rPr>
              <a:t>Better design and targeting of preventive measures.</a:t>
            </a:r>
          </a:p>
          <a:p>
            <a:pPr marL="0" indent="0">
              <a:spcBef>
                <a:spcPts val="600"/>
              </a:spcBef>
              <a:spcAft>
                <a:spcPts val="600"/>
              </a:spcAft>
              <a:buNone/>
            </a:pPr>
            <a:r>
              <a:rPr lang="en-US" sz="1800" b="0" dirty="0">
                <a:solidFill>
                  <a:schemeClr val="tx2"/>
                </a:solidFill>
              </a:rPr>
              <a:t>Contribution to </a:t>
            </a:r>
            <a:r>
              <a:rPr lang="en-US" sz="1800" dirty="0">
                <a:solidFill>
                  <a:schemeClr val="tx2"/>
                </a:solidFill>
              </a:rPr>
              <a:t>evidence base for policy</a:t>
            </a:r>
            <a:r>
              <a:rPr lang="en-US" sz="1800" b="0" dirty="0">
                <a:solidFill>
                  <a:schemeClr val="tx2"/>
                </a:solidFill>
              </a:rPr>
              <a:t>, including evaluation:</a:t>
            </a:r>
          </a:p>
          <a:p>
            <a:pPr marL="420750" lvl="1" indent="-285750">
              <a:spcAft>
                <a:spcPts val="450"/>
              </a:spcAft>
              <a:buFont typeface="Wingdings" panose="05000000000000000000" pitchFamily="2" charset="2"/>
              <a:buChar char="§"/>
            </a:pPr>
            <a:r>
              <a:rPr lang="en-GB" sz="1800" b="0" dirty="0"/>
              <a:t>Contribution to occupational safety and health actions – </a:t>
            </a:r>
            <a:r>
              <a:rPr lang="en-GB" sz="1800" dirty="0">
                <a:hlinkClick r:id="rId3" tooltip="https://commission.europa.eu/strategy-and-policy/priorities-2019-2024/promoting-our-european-way-life/european-health-union/cancer-plan-europe_en"/>
              </a:rPr>
              <a:t>Europe’s Beating Cancer Plan</a:t>
            </a:r>
            <a:r>
              <a:rPr lang="en-GB" sz="1800" dirty="0"/>
              <a:t>.</a:t>
            </a:r>
            <a:endParaRPr lang="en-GB" sz="1800" b="0" dirty="0"/>
          </a:p>
          <a:p>
            <a:pPr marL="420750" lvl="1" indent="-285750">
              <a:spcAft>
                <a:spcPts val="450"/>
              </a:spcAft>
              <a:buFont typeface="Wingdings" panose="05000000000000000000" pitchFamily="2" charset="2"/>
              <a:buChar char="§"/>
            </a:pPr>
            <a:r>
              <a:rPr lang="en-GB" sz="1800" b="0" dirty="0"/>
              <a:t>Support one of key objectives – </a:t>
            </a:r>
            <a:r>
              <a:rPr lang="en-GB" sz="1800" dirty="0">
                <a:hlinkClick r:id="rId4" tooltip="https://osha.europa.eu/en/safety-and-health-legislation/eu-strategic-framework-health-and-safety-work-2021-2027"/>
              </a:rPr>
              <a:t>EU strategic framework on health and safety at work 2021-2027</a:t>
            </a:r>
            <a:r>
              <a:rPr lang="en-GB" sz="1800" dirty="0"/>
              <a:t> </a:t>
            </a:r>
            <a:r>
              <a:rPr lang="en-GB" sz="1800" b="0" dirty="0"/>
              <a:t>(improving prevention of work-related diseases, </a:t>
            </a:r>
            <a:br>
              <a:rPr lang="en-GB" sz="1800" b="0" dirty="0"/>
            </a:br>
            <a:r>
              <a:rPr lang="en-GB" sz="1800" b="0" dirty="0"/>
              <a:t>in particular cancer).</a:t>
            </a:r>
          </a:p>
          <a:p>
            <a:pPr marL="420750" lvl="1" indent="-285750">
              <a:spcAft>
                <a:spcPts val="450"/>
              </a:spcAft>
              <a:buFont typeface="Wingdings" panose="05000000000000000000" pitchFamily="2" charset="2"/>
              <a:buChar char="§"/>
            </a:pPr>
            <a:r>
              <a:rPr lang="en-GB" sz="1800" b="0" dirty="0"/>
              <a:t>Provision of </a:t>
            </a:r>
            <a:r>
              <a:rPr lang="en-GB" sz="1800" dirty="0"/>
              <a:t>information for updating EU legislation </a:t>
            </a:r>
            <a:r>
              <a:rPr lang="en-GB" sz="1800" b="0" dirty="0"/>
              <a:t>to improve the protection against dangerous substances and fight occupational cancer.</a:t>
            </a:r>
          </a:p>
          <a:p>
            <a:pPr marL="0" indent="0">
              <a:spcAft>
                <a:spcPts val="450"/>
              </a:spcAft>
              <a:buNone/>
            </a:pPr>
            <a:r>
              <a:rPr lang="en-GB" sz="1800" b="0" dirty="0"/>
              <a:t>Participation in the activities around the </a:t>
            </a:r>
            <a:r>
              <a:rPr lang="en-GB" sz="1800" dirty="0">
                <a:solidFill>
                  <a:srgbClr val="003399"/>
                </a:solidFill>
                <a:hlinkClick r:id="rId5" tooltip="https://osha.europa.eu/en/themes/dangerous-substances/roadmap-to-carcinogens"/>
              </a:rPr>
              <a:t>Roadmap on carcinogens</a:t>
            </a:r>
            <a:r>
              <a:rPr lang="en-GB" sz="1800" dirty="0">
                <a:solidFill>
                  <a:srgbClr val="003399"/>
                </a:solidFill>
              </a:rPr>
              <a:t>.</a:t>
            </a:r>
          </a:p>
        </p:txBody>
      </p:sp>
    </p:spTree>
    <p:extLst>
      <p:ext uri="{BB962C8B-B14F-4D97-AF65-F5344CB8AC3E}">
        <p14:creationId xmlns:p14="http://schemas.microsoft.com/office/powerpoint/2010/main" val="197261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Credits</a:t>
            </a:r>
          </a:p>
        </p:txBody>
      </p:sp>
      <p:sp>
        <p:nvSpPr>
          <p:cNvPr id="3" name="Content Placeholder 2">
            <a:extLst>
              <a:ext uri="{FF2B5EF4-FFF2-40B4-BE49-F238E27FC236}">
                <a16:creationId xmlns:a16="http://schemas.microsoft.com/office/drawing/2014/main" id="{DD49D83A-7DED-B1B5-3F11-7F2FBC9D75D7}"/>
              </a:ext>
            </a:extLst>
          </p:cNvPr>
          <p:cNvSpPr>
            <a:spLocks noGrp="1"/>
          </p:cNvSpPr>
          <p:nvPr>
            <p:ph sz="half" idx="1"/>
          </p:nvPr>
        </p:nvSpPr>
        <p:spPr>
          <a:xfrm>
            <a:off x="450000" y="837000"/>
            <a:ext cx="7425374" cy="3645000"/>
          </a:xfrm>
        </p:spPr>
        <p:txBody>
          <a:bodyPr>
            <a:normAutofit/>
          </a:bodyPr>
          <a:lstStyle/>
          <a:p>
            <a:pPr marL="0" indent="0">
              <a:buClr>
                <a:srgbClr val="003399"/>
              </a:buClr>
              <a:buNone/>
              <a:defRPr/>
            </a:pPr>
            <a:r>
              <a:rPr kumimoji="0" lang="en-GB" sz="1800" b="0" i="0" u="none" strike="noStrike" kern="1200" cap="none" spc="0" normalizeH="0" baseline="0" dirty="0">
                <a:ln>
                  <a:noFill/>
                </a:ln>
                <a:solidFill>
                  <a:srgbClr val="003399"/>
                </a:solidFill>
                <a:effectLst/>
                <a:uLnTx/>
                <a:uFillTx/>
                <a:latin typeface="Arial"/>
                <a:ea typeface="+mn-ea"/>
                <a:cs typeface="+mn-cs"/>
              </a:rPr>
              <a:t>Authors: </a:t>
            </a:r>
            <a:r>
              <a:rPr kumimoji="0" lang="fr-FR" sz="1800" b="0" i="0" u="none" strike="noStrike" kern="1200" cap="none" spc="0" normalizeH="0" baseline="0" dirty="0">
                <a:ln>
                  <a:noFill/>
                </a:ln>
                <a:solidFill>
                  <a:srgbClr val="003399"/>
                </a:solidFill>
                <a:effectLst/>
                <a:uLnTx/>
                <a:uFillTx/>
                <a:latin typeface="Arial"/>
                <a:ea typeface="+mn-ea"/>
                <a:cs typeface="+mn-cs"/>
              </a:rPr>
              <a:t>Marine Cavet</a:t>
            </a:r>
            <a:r>
              <a:rPr kumimoji="0" lang="en-GB" sz="1800" b="0" i="0" u="none" strike="noStrike" kern="1200" cap="none" spc="0" normalizeH="0" baseline="0" dirty="0">
                <a:ln>
                  <a:noFill/>
                </a:ln>
                <a:solidFill>
                  <a:srgbClr val="003399"/>
                </a:solidFill>
                <a:effectLst/>
                <a:uLnTx/>
                <a:uFillTx/>
                <a:latin typeface="Arial"/>
                <a:ea typeface="+mn-ea"/>
                <a:cs typeface="+mn-cs"/>
              </a:rPr>
              <a:t>, </a:t>
            </a:r>
            <a:r>
              <a:rPr kumimoji="0" lang="es-ES" sz="1800" b="0" i="0" u="none" strike="noStrike" kern="1200" cap="none" spc="0" normalizeH="0" baseline="0" dirty="0">
                <a:ln>
                  <a:noFill/>
                </a:ln>
                <a:solidFill>
                  <a:srgbClr val="003399"/>
                </a:solidFill>
                <a:effectLst/>
                <a:uLnTx/>
                <a:uFillTx/>
                <a:latin typeface="Arial"/>
                <a:ea typeface="+mn-ea"/>
                <a:cs typeface="+mn-cs"/>
              </a:rPr>
              <a:t>Xabier Irastorza</a:t>
            </a:r>
            <a:r>
              <a:rPr kumimoji="0" lang="en-GB" sz="1800" b="0" i="0" u="none" strike="noStrike" kern="1200" cap="none" spc="0" normalizeH="0" baseline="0" dirty="0">
                <a:ln>
                  <a:noFill/>
                </a:ln>
                <a:solidFill>
                  <a:srgbClr val="003399"/>
                </a:solidFill>
                <a:effectLst/>
                <a:uLnTx/>
                <a:uFillTx/>
                <a:latin typeface="Arial"/>
                <a:ea typeface="+mn-ea"/>
                <a:cs typeface="+mn-cs"/>
              </a:rPr>
              <a:t>, </a:t>
            </a:r>
            <a:r>
              <a:rPr kumimoji="0" lang="de-AT" sz="1800" b="0" i="0" u="none" strike="noStrike" kern="1200" cap="none" spc="0" normalizeH="0" baseline="0" dirty="0">
                <a:ln>
                  <a:noFill/>
                </a:ln>
                <a:solidFill>
                  <a:srgbClr val="003399"/>
                </a:solidFill>
                <a:effectLst/>
                <a:uLnTx/>
                <a:uFillTx/>
                <a:latin typeface="Arial"/>
                <a:ea typeface="+mn-ea"/>
                <a:cs typeface="+mn-cs"/>
              </a:rPr>
              <a:t>Elke Schneider</a:t>
            </a:r>
            <a:r>
              <a:rPr kumimoji="0" lang="en-GB" sz="1800" b="0" i="0" u="none" strike="noStrike" kern="1200" cap="none" spc="0" normalizeH="0" baseline="0" dirty="0">
                <a:ln>
                  <a:noFill/>
                </a:ln>
                <a:solidFill>
                  <a:srgbClr val="003399"/>
                </a:solidFill>
                <a:effectLst/>
                <a:uLnTx/>
                <a:uFillTx/>
                <a:latin typeface="Arial"/>
                <a:ea typeface="+mn-ea"/>
                <a:cs typeface="+mn-cs"/>
              </a:rPr>
              <a:t>, </a:t>
            </a:r>
            <a:r>
              <a:rPr kumimoji="0" lang="es-ES" sz="1800" b="0" i="0" u="none" strike="noStrike" kern="1200" cap="none" spc="0" normalizeH="0" baseline="0" dirty="0">
                <a:ln>
                  <a:noFill/>
                </a:ln>
                <a:solidFill>
                  <a:srgbClr val="003399"/>
                </a:solidFill>
                <a:effectLst/>
                <a:uLnTx/>
                <a:uFillTx/>
                <a:latin typeface="Arial"/>
                <a:ea typeface="+mn-ea"/>
                <a:cs typeface="+mn-cs"/>
              </a:rPr>
              <a:t>Nadia Vilahur</a:t>
            </a:r>
            <a:r>
              <a:rPr kumimoji="0" lang="en-GB" sz="1800" b="0" i="0" u="none" strike="noStrike" kern="1200" cap="none" spc="0" normalizeH="0" baseline="0" dirty="0">
                <a:ln>
                  <a:noFill/>
                </a:ln>
                <a:solidFill>
                  <a:srgbClr val="003399"/>
                </a:solidFill>
                <a:effectLst/>
                <a:uLnTx/>
                <a:uFillTx/>
                <a:latin typeface="Arial"/>
                <a:ea typeface="+mn-ea"/>
                <a:cs typeface="+mn-cs"/>
              </a:rPr>
              <a:t>, with the support of </a:t>
            </a:r>
            <a:r>
              <a:rPr kumimoji="0" lang="es-ES" sz="1800" b="0" i="0" u="none" strike="noStrike" kern="1200" cap="none" spc="0" normalizeH="0" baseline="0" dirty="0">
                <a:ln>
                  <a:noFill/>
                </a:ln>
                <a:solidFill>
                  <a:srgbClr val="003399"/>
                </a:solidFill>
                <a:effectLst/>
                <a:uLnTx/>
                <a:uFillTx/>
                <a:latin typeface="Arial"/>
                <a:ea typeface="+mn-ea"/>
                <a:cs typeface="+mn-cs"/>
              </a:rPr>
              <a:t>Nacho Díez</a:t>
            </a:r>
            <a:r>
              <a:rPr kumimoji="0" lang="en-GB" sz="1800" b="0" i="0" u="none" strike="noStrike" kern="1200" cap="none" spc="0" normalizeH="0" baseline="0" dirty="0">
                <a:ln>
                  <a:noFill/>
                </a:ln>
                <a:solidFill>
                  <a:srgbClr val="003399"/>
                </a:solidFill>
                <a:effectLst/>
                <a:uLnTx/>
                <a:uFillTx/>
                <a:latin typeface="Arial"/>
                <a:ea typeface="+mn-ea"/>
                <a:cs typeface="+mn-cs"/>
              </a:rPr>
              <a:t> and </a:t>
            </a:r>
            <a:r>
              <a:rPr kumimoji="0" lang="es-ES" sz="1800" b="0" i="0" u="none" strike="noStrike" kern="1200" cap="none" spc="0" normalizeH="0" baseline="0" dirty="0">
                <a:ln>
                  <a:noFill/>
                </a:ln>
                <a:solidFill>
                  <a:srgbClr val="003399"/>
                </a:solidFill>
                <a:effectLst/>
                <a:uLnTx/>
                <a:uFillTx/>
                <a:latin typeface="Arial"/>
                <a:ea typeface="+mn-ea"/>
                <a:cs typeface="+mn-cs"/>
              </a:rPr>
              <a:t>Pablo Vidal </a:t>
            </a:r>
            <a:r>
              <a:rPr kumimoji="0" lang="en-GB" sz="1800" b="0" i="0" u="none" strike="noStrike" kern="1200" cap="none" spc="0" normalizeH="0" baseline="0" dirty="0">
                <a:ln>
                  <a:noFill/>
                </a:ln>
                <a:solidFill>
                  <a:srgbClr val="003399"/>
                </a:solidFill>
                <a:effectLst/>
                <a:uLnTx/>
                <a:uFillTx/>
                <a:latin typeface="Arial"/>
                <a:ea typeface="+mn-ea"/>
                <a:cs typeface="+mn-cs"/>
              </a:rPr>
              <a:t>(EU-OSHA).</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GB" sz="1800" b="0" i="0" u="none" strike="noStrike" kern="1200" cap="none" spc="0" normalizeH="0" baseline="0" dirty="0">
                <a:ln>
                  <a:noFill/>
                </a:ln>
                <a:solidFill>
                  <a:srgbClr val="003399"/>
                </a:solidFill>
                <a:effectLst/>
                <a:uLnTx/>
                <a:uFillTx/>
                <a:latin typeface="Arial"/>
                <a:ea typeface="+mn-ea"/>
                <a:cs typeface="+mn-cs"/>
              </a:rPr>
              <a:t>Survey coordination: </a:t>
            </a:r>
            <a:r>
              <a:rPr kumimoji="0" lang="fr-FR" sz="1800" b="0" i="0" u="none" strike="noStrike" kern="1200" cap="none" spc="0" normalizeH="0" baseline="0" dirty="0">
                <a:ln>
                  <a:noFill/>
                </a:ln>
                <a:solidFill>
                  <a:srgbClr val="003399"/>
                </a:solidFill>
                <a:effectLst/>
                <a:uLnTx/>
                <a:uFillTx/>
                <a:latin typeface="Arial"/>
                <a:ea typeface="+mn-ea"/>
                <a:cs typeface="+mn-cs"/>
              </a:rPr>
              <a:t>Marine Cavet </a:t>
            </a:r>
            <a:r>
              <a:rPr kumimoji="0" lang="en-GB" sz="1800" b="0" i="0" u="none" strike="noStrike" kern="1200" cap="none" spc="0" normalizeH="0" baseline="0" dirty="0">
                <a:ln>
                  <a:noFill/>
                </a:ln>
                <a:solidFill>
                  <a:srgbClr val="003399"/>
                </a:solidFill>
                <a:effectLst/>
                <a:uLnTx/>
                <a:uFillTx/>
                <a:latin typeface="Arial"/>
                <a:ea typeface="+mn-ea"/>
                <a:cs typeface="+mn-cs"/>
              </a:rPr>
              <a:t>(EU-OSHA).</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GB" sz="1800" b="0" i="0" u="none" strike="noStrike" kern="1200" cap="none" spc="0" normalizeH="0" baseline="0" dirty="0">
                <a:ln>
                  <a:noFill/>
                </a:ln>
                <a:solidFill>
                  <a:srgbClr val="003399"/>
                </a:solidFill>
                <a:effectLst/>
                <a:uLnTx/>
                <a:uFillTx/>
                <a:latin typeface="Arial"/>
                <a:ea typeface="+mn-ea"/>
                <a:cs typeface="+mn-cs"/>
              </a:rPr>
              <a:t>© European Agency for Safety and Health at Work, 2024</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GB" sz="1800" b="0" i="0" u="none" strike="noStrike" kern="1200" cap="none" spc="0" normalizeH="0" baseline="0" dirty="0">
                <a:ln>
                  <a:noFill/>
                </a:ln>
                <a:solidFill>
                  <a:srgbClr val="003399"/>
                </a:solidFill>
                <a:effectLst/>
                <a:uLnTx/>
                <a:uFillTx/>
                <a:latin typeface="Arial"/>
                <a:ea typeface="+mn-ea"/>
                <a:cs typeface="+mn-cs"/>
              </a:rPr>
              <a:t>Reproduction is authorised provided the source is acknowledged.</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GB" sz="1800" b="0" i="0" u="none" strike="noStrike" kern="1200" cap="none" spc="0" normalizeH="0" baseline="0" dirty="0">
                <a:ln>
                  <a:noFill/>
                </a:ln>
                <a:solidFill>
                  <a:srgbClr val="003399"/>
                </a:solidFill>
                <a:effectLst/>
                <a:uLnTx/>
                <a:uFillTx/>
                <a:latin typeface="Arial"/>
                <a:ea typeface="+mn-ea"/>
                <a:cs typeface="+mn-cs"/>
              </a:rPr>
              <a:t>For reproduction or use of any photo under any other copyright than EU-OSHA, permission must be sought directly from the copyright holder.</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GB" sz="1800" b="0" i="0" u="none" strike="noStrike" kern="1200" cap="none" spc="0" normalizeH="0" baseline="0" dirty="0">
                <a:ln>
                  <a:noFill/>
                </a:ln>
                <a:solidFill>
                  <a:srgbClr val="003399"/>
                </a:solidFill>
                <a:effectLst/>
                <a:uLnTx/>
                <a:uFillTx/>
                <a:latin typeface="Arial"/>
                <a:ea typeface="+mn-ea"/>
                <a:cs typeface="+mn-cs"/>
              </a:rPr>
              <a:t>Neither the European Agency for Safety and Health at Work nor any person acting on behalf of the agency is responsible for the use that might be made of the following information.</a:t>
            </a:r>
          </a:p>
          <a:p>
            <a:pPr marL="0" indent="0">
              <a:buNone/>
            </a:pPr>
            <a:endParaRPr lang="en-GB" sz="1800" dirty="0"/>
          </a:p>
        </p:txBody>
      </p:sp>
    </p:spTree>
    <p:extLst>
      <p:ext uri="{BB962C8B-B14F-4D97-AF65-F5344CB8AC3E}">
        <p14:creationId xmlns:p14="http://schemas.microsoft.com/office/powerpoint/2010/main" val="316393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ow exposure assessment works"/>
          <p:cNvSpPr>
            <a:spLocks/>
          </p:cNvSpPr>
          <p:nvPr/>
        </p:nvSpPr>
        <p:spPr>
          <a:xfrm>
            <a:off x="450001" y="135000"/>
            <a:ext cx="7559873" cy="36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tx2"/>
                </a:solidFill>
                <a:effectLst/>
                <a:uLnTx/>
                <a:uFillTx/>
                <a:latin typeface="+mj-lt"/>
                <a:ea typeface="+mj-ea"/>
                <a:cs typeface="Trebuchet MS"/>
              </a:rPr>
              <a:t>Exposure assessment – how it works</a:t>
            </a:r>
            <a:endParaRPr kumimoji="0" lang="en-GB" sz="2400" b="1" i="0" u="none" strike="noStrike" kern="1200" cap="none" spc="0" normalizeH="0" baseline="0" noProof="0" dirty="0">
              <a:ln>
                <a:noFill/>
              </a:ln>
              <a:solidFill>
                <a:schemeClr val="tx2"/>
              </a:solidFill>
              <a:effectLst/>
              <a:uLnTx/>
              <a:uFillTx/>
              <a:latin typeface="+mj-lt"/>
              <a:ea typeface="+mj-ea"/>
              <a:cs typeface="Trebuchet MS"/>
            </a:endParaRPr>
          </a:p>
        </p:txBody>
      </p:sp>
      <p:sp>
        <p:nvSpPr>
          <p:cNvPr id="2" name="TextBox 1">
            <a:extLst>
              <a:ext uri="{FF2B5EF4-FFF2-40B4-BE49-F238E27FC236}">
                <a16:creationId xmlns:a16="http://schemas.microsoft.com/office/drawing/2014/main" id="{6AD00E97-3134-A6A4-CD81-6D715E54B5E1}"/>
              </a:ext>
            </a:extLst>
          </p:cNvPr>
          <p:cNvSpPr txBox="1"/>
          <p:nvPr/>
        </p:nvSpPr>
        <p:spPr>
          <a:xfrm>
            <a:off x="1369488" y="913837"/>
            <a:ext cx="1573913" cy="367200"/>
          </a:xfrm>
          <a:prstGeom prst="rect">
            <a:avLst/>
          </a:prstGeom>
          <a:noFill/>
        </p:spPr>
        <p:txBody>
          <a:bodyPr wrap="square" rtlCol="0">
            <a:spAutoFit/>
          </a:bodyPr>
          <a:lstStyle/>
          <a:p>
            <a:pPr algn="r"/>
            <a:r>
              <a:rPr lang="en-GB" b="1" dirty="0">
                <a:solidFill>
                  <a:srgbClr val="00696C"/>
                </a:solidFill>
              </a:rPr>
              <a:t>Worker</a:t>
            </a:r>
          </a:p>
        </p:txBody>
      </p:sp>
      <p:sp>
        <p:nvSpPr>
          <p:cNvPr id="9" name="Freeform 8">
            <a:extLst>
              <a:ext uri="{C183D7F6-B498-43B3-948B-1728B52AA6E4}">
                <adec:decorative xmlns:adec="http://schemas.microsoft.com/office/drawing/2017/decorative" val="1"/>
              </a:ext>
            </a:extLst>
          </p:cNvPr>
          <p:cNvSpPr/>
          <p:nvPr/>
        </p:nvSpPr>
        <p:spPr>
          <a:xfrm rot="16200000">
            <a:off x="1132838" y="971937"/>
            <a:ext cx="1506894" cy="2114231"/>
          </a:xfrm>
          <a:custGeom>
            <a:avLst/>
            <a:gdLst>
              <a:gd name="connsiteX0" fmla="*/ 0 w 2345182"/>
              <a:gd name="connsiteY0" fmla="*/ 107481 h 2149612"/>
              <a:gd name="connsiteX1" fmla="*/ 107481 w 2345182"/>
              <a:gd name="connsiteY1" fmla="*/ 0 h 2149612"/>
              <a:gd name="connsiteX2" fmla="*/ 2237701 w 2345182"/>
              <a:gd name="connsiteY2" fmla="*/ 0 h 2149612"/>
              <a:gd name="connsiteX3" fmla="*/ 2345182 w 2345182"/>
              <a:gd name="connsiteY3" fmla="*/ 107481 h 2149612"/>
              <a:gd name="connsiteX4" fmla="*/ 2345182 w 2345182"/>
              <a:gd name="connsiteY4" fmla="*/ 2042131 h 2149612"/>
              <a:gd name="connsiteX5" fmla="*/ 2237701 w 2345182"/>
              <a:gd name="connsiteY5" fmla="*/ 2149612 h 2149612"/>
              <a:gd name="connsiteX6" fmla="*/ 107481 w 2345182"/>
              <a:gd name="connsiteY6" fmla="*/ 2149612 h 2149612"/>
              <a:gd name="connsiteX7" fmla="*/ 0 w 2345182"/>
              <a:gd name="connsiteY7" fmla="*/ 2042131 h 2149612"/>
              <a:gd name="connsiteX8" fmla="*/ 0 w 2345182"/>
              <a:gd name="connsiteY8" fmla="*/ 107481 h 21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82" h="2149612">
                <a:moveTo>
                  <a:pt x="2227922" y="0"/>
                </a:moveTo>
                <a:cubicBezTo>
                  <a:pt x="2292682" y="0"/>
                  <a:pt x="2345181" y="44109"/>
                  <a:pt x="2345181" y="98518"/>
                </a:cubicBezTo>
                <a:lnTo>
                  <a:pt x="2345181" y="2051094"/>
                </a:lnTo>
                <a:cubicBezTo>
                  <a:pt x="2345181" y="2105503"/>
                  <a:pt x="2292682" y="2149612"/>
                  <a:pt x="2227922" y="2149612"/>
                </a:cubicBezTo>
                <a:lnTo>
                  <a:pt x="117260" y="2149612"/>
                </a:lnTo>
                <a:cubicBezTo>
                  <a:pt x="52500" y="2149612"/>
                  <a:pt x="1" y="2105503"/>
                  <a:pt x="1" y="2051094"/>
                </a:cubicBezTo>
                <a:lnTo>
                  <a:pt x="1" y="98518"/>
                </a:lnTo>
                <a:cubicBezTo>
                  <a:pt x="1" y="44109"/>
                  <a:pt x="52500" y="0"/>
                  <a:pt x="117260" y="0"/>
                </a:cubicBezTo>
                <a:lnTo>
                  <a:pt x="2227922" y="0"/>
                </a:lnTo>
                <a:close/>
              </a:path>
            </a:pathLst>
          </a:custGeom>
          <a:solidFill>
            <a:srgbClr val="00696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197" tIns="72010" rIns="93347" bIns="1407109" numCol="1" spcCol="1270" anchor="t" anchorCtr="0">
            <a:noAutofit/>
          </a:bodyPr>
          <a:lstStyle/>
          <a:p>
            <a:pPr algn="r" defTabSz="933450">
              <a:lnSpc>
                <a:spcPct val="90000"/>
              </a:lnSpc>
              <a:spcBef>
                <a:spcPct val="0"/>
              </a:spcBef>
              <a:spcAft>
                <a:spcPct val="35000"/>
              </a:spcAft>
            </a:pPr>
            <a:endParaRPr lang="en-GB" sz="2100" dirty="0">
              <a:solidFill>
                <a:srgbClr val="F1FFFF"/>
              </a:solidFill>
            </a:endParaRPr>
          </a:p>
        </p:txBody>
      </p:sp>
      <p:sp>
        <p:nvSpPr>
          <p:cNvPr id="10" name="Freeform 9"/>
          <p:cNvSpPr/>
          <p:nvPr/>
        </p:nvSpPr>
        <p:spPr>
          <a:xfrm>
            <a:off x="1178681" y="1394849"/>
            <a:ext cx="1575101" cy="1836035"/>
          </a:xfrm>
          <a:custGeom>
            <a:avLst/>
            <a:gdLst>
              <a:gd name="connsiteX0" fmla="*/ 0 w 1747160"/>
              <a:gd name="connsiteY0" fmla="*/ 0 h 2149612"/>
              <a:gd name="connsiteX1" fmla="*/ 1747160 w 1747160"/>
              <a:gd name="connsiteY1" fmla="*/ 0 h 2149612"/>
              <a:gd name="connsiteX2" fmla="*/ 1747160 w 1747160"/>
              <a:gd name="connsiteY2" fmla="*/ 2149612 h 2149612"/>
              <a:gd name="connsiteX3" fmla="*/ 0 w 1747160"/>
              <a:gd name="connsiteY3" fmla="*/ 2149612 h 2149612"/>
              <a:gd name="connsiteX4" fmla="*/ 0 w 1747160"/>
              <a:gd name="connsiteY4" fmla="*/ 0 h 214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160" h="2149612">
                <a:moveTo>
                  <a:pt x="0" y="0"/>
                </a:moveTo>
                <a:lnTo>
                  <a:pt x="1747160" y="0"/>
                </a:lnTo>
                <a:lnTo>
                  <a:pt x="1747160" y="2149612"/>
                </a:lnTo>
                <a:lnTo>
                  <a:pt x="0" y="21496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algn="r" defTabSz="800100">
              <a:lnSpc>
                <a:spcPct val="90000"/>
              </a:lnSpc>
              <a:spcBef>
                <a:spcPct val="0"/>
              </a:spcBef>
              <a:spcAft>
                <a:spcPct val="35000"/>
              </a:spcAft>
            </a:pPr>
            <a:r>
              <a:rPr lang="en-GB" dirty="0"/>
              <a:t>Ask what tasks the worker does </a:t>
            </a:r>
          </a:p>
        </p:txBody>
      </p:sp>
      <p:sp>
        <p:nvSpPr>
          <p:cNvPr id="12" name="Flowchart: Extract 11" descr="Arrow leading to the next textbox describing next step in the process">
            <a:extLst>
              <a:ext uri="{C183D7F6-B498-43B3-948B-1728B52AA6E4}">
                <adec:decorative xmlns:adec="http://schemas.microsoft.com/office/drawing/2017/decorative" val="0"/>
              </a:ext>
            </a:extLst>
          </p:cNvPr>
          <p:cNvSpPr/>
          <p:nvPr/>
        </p:nvSpPr>
        <p:spPr>
          <a:xfrm rot="5400000">
            <a:off x="2940641" y="2524566"/>
            <a:ext cx="353296" cy="317134"/>
          </a:xfrm>
          <a:prstGeom prst="flowChartExtract">
            <a:avLst/>
          </a:prstGeom>
          <a:ln>
            <a:solidFill>
              <a:srgbClr val="F6A4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3" name="TextBox 2">
            <a:extLst>
              <a:ext uri="{FF2B5EF4-FFF2-40B4-BE49-F238E27FC236}">
                <a16:creationId xmlns:a16="http://schemas.microsoft.com/office/drawing/2014/main" id="{7CC63946-7909-061D-571E-9BE7E6C24858}"/>
              </a:ext>
            </a:extLst>
          </p:cNvPr>
          <p:cNvSpPr txBox="1"/>
          <p:nvPr/>
        </p:nvSpPr>
        <p:spPr>
          <a:xfrm>
            <a:off x="3805348" y="913837"/>
            <a:ext cx="1573913" cy="367200"/>
          </a:xfrm>
          <a:prstGeom prst="rect">
            <a:avLst/>
          </a:prstGeom>
          <a:noFill/>
        </p:spPr>
        <p:txBody>
          <a:bodyPr wrap="square" rtlCol="0">
            <a:spAutoFit/>
          </a:bodyPr>
          <a:lstStyle/>
          <a:p>
            <a:pPr algn="r"/>
            <a:r>
              <a:rPr lang="en-GB" b="1" dirty="0">
                <a:solidFill>
                  <a:srgbClr val="00696C"/>
                </a:solidFill>
              </a:rPr>
              <a:t>Computer</a:t>
            </a:r>
          </a:p>
        </p:txBody>
      </p:sp>
      <p:sp>
        <p:nvSpPr>
          <p:cNvPr id="11" name="Freeform 10">
            <a:extLst>
              <a:ext uri="{C183D7F6-B498-43B3-948B-1728B52AA6E4}">
                <adec:decorative xmlns:adec="http://schemas.microsoft.com/office/drawing/2017/decorative" val="1"/>
              </a:ext>
            </a:extLst>
          </p:cNvPr>
          <p:cNvSpPr/>
          <p:nvPr/>
        </p:nvSpPr>
        <p:spPr>
          <a:xfrm rot="16200000">
            <a:off x="3566016" y="974616"/>
            <a:ext cx="1512259" cy="2114231"/>
          </a:xfrm>
          <a:custGeom>
            <a:avLst/>
            <a:gdLst>
              <a:gd name="connsiteX0" fmla="*/ 0 w 2345182"/>
              <a:gd name="connsiteY0" fmla="*/ 107794 h 2155888"/>
              <a:gd name="connsiteX1" fmla="*/ 107794 w 2345182"/>
              <a:gd name="connsiteY1" fmla="*/ 0 h 2155888"/>
              <a:gd name="connsiteX2" fmla="*/ 2237388 w 2345182"/>
              <a:gd name="connsiteY2" fmla="*/ 0 h 2155888"/>
              <a:gd name="connsiteX3" fmla="*/ 2345182 w 2345182"/>
              <a:gd name="connsiteY3" fmla="*/ 107794 h 2155888"/>
              <a:gd name="connsiteX4" fmla="*/ 2345182 w 2345182"/>
              <a:gd name="connsiteY4" fmla="*/ 2048094 h 2155888"/>
              <a:gd name="connsiteX5" fmla="*/ 2237388 w 2345182"/>
              <a:gd name="connsiteY5" fmla="*/ 2155888 h 2155888"/>
              <a:gd name="connsiteX6" fmla="*/ 107794 w 2345182"/>
              <a:gd name="connsiteY6" fmla="*/ 2155888 h 2155888"/>
              <a:gd name="connsiteX7" fmla="*/ 0 w 2345182"/>
              <a:gd name="connsiteY7" fmla="*/ 2048094 h 2155888"/>
              <a:gd name="connsiteX8" fmla="*/ 0 w 2345182"/>
              <a:gd name="connsiteY8" fmla="*/ 107794 h 215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82" h="2155888">
                <a:moveTo>
                  <a:pt x="2227923" y="0"/>
                </a:moveTo>
                <a:cubicBezTo>
                  <a:pt x="2292683" y="0"/>
                  <a:pt x="2345181" y="44366"/>
                  <a:pt x="2345181" y="99094"/>
                </a:cubicBezTo>
                <a:lnTo>
                  <a:pt x="2345181" y="2056794"/>
                </a:lnTo>
                <a:cubicBezTo>
                  <a:pt x="2345181" y="2111522"/>
                  <a:pt x="2292683" y="2155888"/>
                  <a:pt x="2227923" y="2155888"/>
                </a:cubicBezTo>
                <a:lnTo>
                  <a:pt x="117259" y="2155888"/>
                </a:lnTo>
                <a:cubicBezTo>
                  <a:pt x="52499" y="2155888"/>
                  <a:pt x="1" y="2111522"/>
                  <a:pt x="1" y="2056794"/>
                </a:cubicBezTo>
                <a:lnTo>
                  <a:pt x="1" y="99094"/>
                </a:lnTo>
                <a:cubicBezTo>
                  <a:pt x="1" y="44366"/>
                  <a:pt x="52499" y="0"/>
                  <a:pt x="117259" y="0"/>
                </a:cubicBezTo>
                <a:lnTo>
                  <a:pt x="2227923" y="0"/>
                </a:lnTo>
                <a:close/>
              </a:path>
            </a:pathLst>
          </a:custGeom>
          <a:solidFill>
            <a:srgbClr val="00696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045" tIns="72009" rIns="93344" bIns="1407110" numCol="1" spcCol="1270" anchor="t" anchorCtr="0">
            <a:noAutofit/>
          </a:bodyPr>
          <a:lstStyle/>
          <a:p>
            <a:pPr algn="r" defTabSz="933450">
              <a:lnSpc>
                <a:spcPct val="90000"/>
              </a:lnSpc>
              <a:spcBef>
                <a:spcPct val="0"/>
              </a:spcBef>
              <a:spcAft>
                <a:spcPct val="35000"/>
              </a:spcAft>
            </a:pPr>
            <a:endParaRPr lang="en-GB" sz="2100" dirty="0">
              <a:solidFill>
                <a:srgbClr val="F1FFFF"/>
              </a:solidFill>
            </a:endParaRPr>
          </a:p>
        </p:txBody>
      </p:sp>
      <p:sp>
        <p:nvSpPr>
          <p:cNvPr id="13" name="Freeform 12"/>
          <p:cNvSpPr/>
          <p:nvPr/>
        </p:nvSpPr>
        <p:spPr>
          <a:xfrm>
            <a:off x="3687877" y="1401356"/>
            <a:ext cx="1575101" cy="1841396"/>
          </a:xfrm>
          <a:custGeom>
            <a:avLst/>
            <a:gdLst>
              <a:gd name="connsiteX0" fmla="*/ 0 w 1747160"/>
              <a:gd name="connsiteY0" fmla="*/ 0 h 2155888"/>
              <a:gd name="connsiteX1" fmla="*/ 1747160 w 1747160"/>
              <a:gd name="connsiteY1" fmla="*/ 0 h 2155888"/>
              <a:gd name="connsiteX2" fmla="*/ 1747160 w 1747160"/>
              <a:gd name="connsiteY2" fmla="*/ 2155888 h 2155888"/>
              <a:gd name="connsiteX3" fmla="*/ 0 w 1747160"/>
              <a:gd name="connsiteY3" fmla="*/ 2155888 h 2155888"/>
              <a:gd name="connsiteX4" fmla="*/ 0 w 1747160"/>
              <a:gd name="connsiteY4" fmla="*/ 0 h 215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160" h="2155888">
                <a:moveTo>
                  <a:pt x="0" y="0"/>
                </a:moveTo>
                <a:lnTo>
                  <a:pt x="1747160" y="0"/>
                </a:lnTo>
                <a:lnTo>
                  <a:pt x="1747160" y="2155888"/>
                </a:lnTo>
                <a:lnTo>
                  <a:pt x="0" y="2155888"/>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algn="r" defTabSz="800100">
              <a:lnSpc>
                <a:spcPct val="90000"/>
              </a:lnSpc>
              <a:spcBef>
                <a:spcPct val="0"/>
              </a:spcBef>
              <a:spcAft>
                <a:spcPct val="35000"/>
              </a:spcAft>
            </a:pPr>
            <a:r>
              <a:rPr lang="en-GB" dirty="0"/>
              <a:t>Rules based on literature and expertise</a:t>
            </a:r>
          </a:p>
        </p:txBody>
      </p:sp>
      <p:sp>
        <p:nvSpPr>
          <p:cNvPr id="15" name="Flowchart: Extract 14" descr="Arrow leading to the next textbox describing next step in the process">
            <a:extLst>
              <a:ext uri="{C183D7F6-B498-43B3-948B-1728B52AA6E4}">
                <adec:decorative xmlns:adec="http://schemas.microsoft.com/office/drawing/2017/decorative" val="0"/>
              </a:ext>
            </a:extLst>
          </p:cNvPr>
          <p:cNvSpPr/>
          <p:nvPr/>
        </p:nvSpPr>
        <p:spPr>
          <a:xfrm rot="5400000">
            <a:off x="5346007" y="2524566"/>
            <a:ext cx="353296" cy="317134"/>
          </a:xfrm>
          <a:prstGeom prst="flowChartExtract">
            <a:avLst/>
          </a:prstGeom>
          <a:ln>
            <a:solidFill>
              <a:srgbClr val="F6A4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5" name="TextBox 4">
            <a:extLst>
              <a:ext uri="{FF2B5EF4-FFF2-40B4-BE49-F238E27FC236}">
                <a16:creationId xmlns:a16="http://schemas.microsoft.com/office/drawing/2014/main" id="{16FF62E8-5525-6E2C-D565-FFA4F0D6FC6E}"/>
              </a:ext>
            </a:extLst>
          </p:cNvPr>
          <p:cNvSpPr txBox="1"/>
          <p:nvPr/>
        </p:nvSpPr>
        <p:spPr>
          <a:xfrm>
            <a:off x="6200599" y="914126"/>
            <a:ext cx="1573913" cy="367200"/>
          </a:xfrm>
          <a:prstGeom prst="rect">
            <a:avLst/>
          </a:prstGeom>
          <a:noFill/>
        </p:spPr>
        <p:txBody>
          <a:bodyPr wrap="square" rtlCol="0">
            <a:spAutoFit/>
          </a:bodyPr>
          <a:lstStyle/>
          <a:p>
            <a:pPr algn="r"/>
            <a:r>
              <a:rPr lang="en-GB" b="1" dirty="0">
                <a:solidFill>
                  <a:srgbClr val="00696C"/>
                </a:solidFill>
              </a:rPr>
              <a:t>Exposure</a:t>
            </a:r>
          </a:p>
        </p:txBody>
      </p:sp>
      <p:sp>
        <p:nvSpPr>
          <p:cNvPr id="14" name="Freeform 13">
            <a:extLst>
              <a:ext uri="{C183D7F6-B498-43B3-948B-1728B52AA6E4}">
                <adec:decorative xmlns:adec="http://schemas.microsoft.com/office/drawing/2017/decorative" val="1"/>
              </a:ext>
            </a:extLst>
          </p:cNvPr>
          <p:cNvSpPr/>
          <p:nvPr/>
        </p:nvSpPr>
        <p:spPr>
          <a:xfrm rot="16200000">
            <a:off x="5999115" y="969257"/>
            <a:ext cx="1512260" cy="2114230"/>
          </a:xfrm>
          <a:custGeom>
            <a:avLst/>
            <a:gdLst>
              <a:gd name="connsiteX0" fmla="*/ 0 w 2345182"/>
              <a:gd name="connsiteY0" fmla="*/ 107481 h 2149612"/>
              <a:gd name="connsiteX1" fmla="*/ 107481 w 2345182"/>
              <a:gd name="connsiteY1" fmla="*/ 0 h 2149612"/>
              <a:gd name="connsiteX2" fmla="*/ 2237701 w 2345182"/>
              <a:gd name="connsiteY2" fmla="*/ 0 h 2149612"/>
              <a:gd name="connsiteX3" fmla="*/ 2345182 w 2345182"/>
              <a:gd name="connsiteY3" fmla="*/ 107481 h 2149612"/>
              <a:gd name="connsiteX4" fmla="*/ 2345182 w 2345182"/>
              <a:gd name="connsiteY4" fmla="*/ 2042131 h 2149612"/>
              <a:gd name="connsiteX5" fmla="*/ 2237701 w 2345182"/>
              <a:gd name="connsiteY5" fmla="*/ 2149612 h 2149612"/>
              <a:gd name="connsiteX6" fmla="*/ 107481 w 2345182"/>
              <a:gd name="connsiteY6" fmla="*/ 2149612 h 2149612"/>
              <a:gd name="connsiteX7" fmla="*/ 0 w 2345182"/>
              <a:gd name="connsiteY7" fmla="*/ 2042131 h 2149612"/>
              <a:gd name="connsiteX8" fmla="*/ 0 w 2345182"/>
              <a:gd name="connsiteY8" fmla="*/ 107481 h 21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82" h="2149612">
                <a:moveTo>
                  <a:pt x="2227922" y="0"/>
                </a:moveTo>
                <a:cubicBezTo>
                  <a:pt x="2292682" y="0"/>
                  <a:pt x="2345181" y="44109"/>
                  <a:pt x="2345181" y="98518"/>
                </a:cubicBezTo>
                <a:lnTo>
                  <a:pt x="2345181" y="2051094"/>
                </a:lnTo>
                <a:cubicBezTo>
                  <a:pt x="2345181" y="2105503"/>
                  <a:pt x="2292682" y="2149612"/>
                  <a:pt x="2227922" y="2149612"/>
                </a:cubicBezTo>
                <a:lnTo>
                  <a:pt x="117260" y="2149612"/>
                </a:lnTo>
                <a:cubicBezTo>
                  <a:pt x="52500" y="2149612"/>
                  <a:pt x="1" y="2105503"/>
                  <a:pt x="1" y="2051094"/>
                </a:cubicBezTo>
                <a:lnTo>
                  <a:pt x="1" y="98518"/>
                </a:lnTo>
                <a:cubicBezTo>
                  <a:pt x="1" y="44109"/>
                  <a:pt x="52500" y="0"/>
                  <a:pt x="117260" y="0"/>
                </a:cubicBezTo>
                <a:lnTo>
                  <a:pt x="2227922" y="0"/>
                </a:lnTo>
                <a:close/>
              </a:path>
            </a:pathLst>
          </a:custGeom>
          <a:solidFill>
            <a:srgbClr val="00696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198" tIns="72009" rIns="93345" bIns="1407110" numCol="1" spcCol="1270" anchor="t" anchorCtr="0">
            <a:noAutofit/>
          </a:bodyPr>
          <a:lstStyle/>
          <a:p>
            <a:pPr algn="r" defTabSz="933450">
              <a:lnSpc>
                <a:spcPct val="90000"/>
              </a:lnSpc>
              <a:spcBef>
                <a:spcPct val="0"/>
              </a:spcBef>
              <a:spcAft>
                <a:spcPct val="35000"/>
              </a:spcAft>
            </a:pPr>
            <a:endParaRPr lang="en-GB" sz="2100" dirty="0">
              <a:solidFill>
                <a:srgbClr val="F1FFFF"/>
              </a:solidFill>
            </a:endParaRPr>
          </a:p>
        </p:txBody>
      </p:sp>
      <p:sp>
        <p:nvSpPr>
          <p:cNvPr id="16" name="Freeform 15"/>
          <p:cNvSpPr/>
          <p:nvPr/>
        </p:nvSpPr>
        <p:spPr>
          <a:xfrm>
            <a:off x="6018514" y="1401356"/>
            <a:ext cx="1639130" cy="1836036"/>
          </a:xfrm>
          <a:custGeom>
            <a:avLst/>
            <a:gdLst>
              <a:gd name="connsiteX0" fmla="*/ 0 w 1747160"/>
              <a:gd name="connsiteY0" fmla="*/ 0 h 2149612"/>
              <a:gd name="connsiteX1" fmla="*/ 1747160 w 1747160"/>
              <a:gd name="connsiteY1" fmla="*/ 0 h 2149612"/>
              <a:gd name="connsiteX2" fmla="*/ 1747160 w 1747160"/>
              <a:gd name="connsiteY2" fmla="*/ 2149612 h 2149612"/>
              <a:gd name="connsiteX3" fmla="*/ 0 w 1747160"/>
              <a:gd name="connsiteY3" fmla="*/ 2149612 h 2149612"/>
              <a:gd name="connsiteX4" fmla="*/ 0 w 1747160"/>
              <a:gd name="connsiteY4" fmla="*/ 0 h 214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160" h="2149612">
                <a:moveTo>
                  <a:pt x="0" y="0"/>
                </a:moveTo>
                <a:lnTo>
                  <a:pt x="1747160" y="0"/>
                </a:lnTo>
                <a:lnTo>
                  <a:pt x="1747160" y="2149612"/>
                </a:lnTo>
                <a:lnTo>
                  <a:pt x="0" y="214961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algn="r" defTabSz="800100">
              <a:lnSpc>
                <a:spcPct val="90000"/>
              </a:lnSpc>
              <a:spcBef>
                <a:spcPct val="0"/>
              </a:spcBef>
              <a:spcAft>
                <a:spcPct val="35000"/>
              </a:spcAft>
            </a:pPr>
            <a:r>
              <a:rPr lang="en-GB" dirty="0"/>
              <a:t>Assess whether the worker is exposed to cancer risk factors</a:t>
            </a:r>
          </a:p>
        </p:txBody>
      </p:sp>
      <p:sp>
        <p:nvSpPr>
          <p:cNvPr id="6" name="Title 5">
            <a:extLst>
              <a:ext uri="{C183D7F6-B498-43B3-948B-1728B52AA6E4}">
                <adec:decorative xmlns:adec="http://schemas.microsoft.com/office/drawing/2017/decorative" val="0"/>
              </a:ext>
            </a:extLst>
          </p:cNvPr>
          <p:cNvSpPr txBox="1">
            <a:spLocks noGrp="1"/>
          </p:cNvSpPr>
          <p:nvPr>
            <p:ph type="title" idx="4294967295"/>
          </p:nvPr>
        </p:nvSpPr>
        <p:spPr>
          <a:xfrm>
            <a:off x="450001" y="3003798"/>
            <a:ext cx="8403505" cy="1708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257175" rtl="0" eaLnBrk="1" fontAlgn="auto" latinLnBrk="0" hangingPunct="1">
              <a:lnSpc>
                <a:spcPct val="100000"/>
              </a:lnSpc>
              <a:spcBef>
                <a:spcPts val="450"/>
              </a:spcBef>
              <a:spcAft>
                <a:spcPts val="0"/>
              </a:spcAft>
              <a:buClr>
                <a:schemeClr val="tx2"/>
              </a:buClr>
              <a:buSzTx/>
              <a:buFontTx/>
              <a:buNone/>
              <a:tabLst/>
              <a:defRPr/>
            </a:pPr>
            <a:r>
              <a:rPr kumimoji="0" lang="en-GB" sz="1800" b="1" i="0" u="none" strike="noStrike" kern="1200" cap="none" spc="0" normalizeH="0" baseline="0" noProof="0" dirty="0" err="1">
                <a:ln>
                  <a:noFill/>
                </a:ln>
                <a:solidFill>
                  <a:schemeClr val="tx2"/>
                </a:solidFill>
                <a:effectLst/>
                <a:uLnTx/>
                <a:uFillTx/>
                <a:latin typeface="+mn-lt"/>
                <a:ea typeface="+mn-ea"/>
                <a:cs typeface="+mn-cs"/>
              </a:rPr>
              <a:t>OccIDEAS</a:t>
            </a:r>
            <a:r>
              <a:rPr kumimoji="0" lang="en-GB" sz="1800" b="0" i="0" u="none" strike="noStrike" kern="1200" cap="none" spc="0" normalizeH="0" baseline="0" noProof="0" dirty="0">
                <a:ln>
                  <a:noFill/>
                </a:ln>
                <a:solidFill>
                  <a:schemeClr val="tx2"/>
                </a:solidFill>
                <a:effectLst/>
                <a:uLnTx/>
                <a:uFillTx/>
                <a:latin typeface="+mn-lt"/>
                <a:ea typeface="+mn-ea"/>
                <a:cs typeface="+mn-cs"/>
              </a:rPr>
              <a:t> - an application to </a:t>
            </a:r>
            <a:r>
              <a:rPr kumimoji="0" lang="en-GB" sz="1800" b="1" i="0" u="none" strike="noStrike" kern="1200" cap="none" spc="0" normalizeH="0" baseline="0" noProof="0" dirty="0">
                <a:ln>
                  <a:noFill/>
                </a:ln>
                <a:solidFill>
                  <a:schemeClr val="tx2"/>
                </a:solidFill>
                <a:effectLst/>
                <a:uLnTx/>
                <a:uFillTx/>
                <a:latin typeface="+mn-lt"/>
                <a:ea typeface="+mn-ea"/>
                <a:cs typeface="+mn-cs"/>
              </a:rPr>
              <a:t>assess occupational exposure </a:t>
            </a:r>
            <a:r>
              <a:rPr kumimoji="0" lang="en-GB" sz="1800" b="0" i="0" u="none" strike="noStrike" kern="1200" cap="none" spc="0" normalizeH="0" baseline="0" noProof="0" dirty="0">
                <a:ln>
                  <a:noFill/>
                </a:ln>
                <a:solidFill>
                  <a:schemeClr val="tx2"/>
                </a:solidFill>
                <a:effectLst/>
                <a:uLnTx/>
                <a:uFillTx/>
                <a:latin typeface="+mn-lt"/>
                <a:ea typeface="+mn-ea"/>
                <a:cs typeface="+mn-cs"/>
              </a:rPr>
              <a:t>following 3 steps:</a:t>
            </a:r>
          </a:p>
          <a:p>
            <a:pPr marL="461963" marR="0" lvl="0" indent="-231775" algn="l" defTabSz="914400" rtl="0" eaLnBrk="1" fontAlgn="auto" latinLnBrk="0" hangingPunct="1">
              <a:lnSpc>
                <a:spcPct val="100000"/>
              </a:lnSpc>
              <a:spcBef>
                <a:spcPts val="600"/>
              </a:spcBef>
              <a:spcAft>
                <a:spcPts val="0"/>
              </a:spcAft>
              <a:buClrTx/>
              <a:buSzTx/>
              <a:buFontTx/>
              <a:buAutoNum type="arabicPeriod"/>
              <a:tabLst/>
              <a:defRPr/>
            </a:pPr>
            <a:r>
              <a:rPr kumimoji="0" lang="en-GB" sz="1800" b="0" i="0" u="none" strike="noStrike" kern="1200" cap="none" spc="0" normalizeH="0" baseline="0" noProof="0" dirty="0">
                <a:ln>
                  <a:noFill/>
                </a:ln>
                <a:solidFill>
                  <a:srgbClr val="003399"/>
                </a:solidFill>
                <a:effectLst/>
                <a:uLnTx/>
                <a:uFillTx/>
                <a:latin typeface="+mn-lt"/>
                <a:ea typeface="+mn-ea"/>
                <a:cs typeface="+mn-cs"/>
              </a:rPr>
              <a:t>Determine worker’s job category.</a:t>
            </a:r>
          </a:p>
          <a:p>
            <a:pPr marL="461963" marR="0" lvl="0" indent="-231775" algn="l" defTabSz="914400" rtl="0" eaLnBrk="1" fontAlgn="auto" latinLnBrk="0" hangingPunct="1">
              <a:lnSpc>
                <a:spcPct val="100000"/>
              </a:lnSpc>
              <a:spcBef>
                <a:spcPts val="600"/>
              </a:spcBef>
              <a:spcAft>
                <a:spcPts val="0"/>
              </a:spcAft>
              <a:buClrTx/>
              <a:buSzTx/>
              <a:buFontTx/>
              <a:buAutoNum type="arabicPeriod"/>
              <a:tabLst/>
              <a:defRPr/>
            </a:pPr>
            <a:r>
              <a:rPr kumimoji="0" lang="en-GB" sz="1800" b="0" i="0" u="none" strike="noStrike" kern="1200" cap="none" spc="0" normalizeH="0" baseline="0" noProof="0" dirty="0">
                <a:ln>
                  <a:noFill/>
                </a:ln>
                <a:solidFill>
                  <a:srgbClr val="003399"/>
                </a:solidFill>
                <a:effectLst/>
                <a:uLnTx/>
                <a:uFillTx/>
                <a:latin typeface="+mn-lt"/>
                <a:ea typeface="+mn-ea"/>
                <a:cs typeface="+mn-cs"/>
              </a:rPr>
              <a:t>Asking a set of detailed questions about tasks related to the job category, including prevention measures.</a:t>
            </a:r>
          </a:p>
          <a:p>
            <a:pPr marL="461963" marR="0" lvl="0" indent="-231775" algn="l" defTabSz="914400" rtl="0" eaLnBrk="1" fontAlgn="auto" latinLnBrk="0" hangingPunct="1">
              <a:lnSpc>
                <a:spcPct val="100000"/>
              </a:lnSpc>
              <a:spcBef>
                <a:spcPts val="600"/>
              </a:spcBef>
              <a:spcAft>
                <a:spcPts val="0"/>
              </a:spcAft>
              <a:buClrTx/>
              <a:buSzTx/>
              <a:buFontTx/>
              <a:buAutoNum type="arabicPeriod"/>
              <a:tabLst/>
              <a:defRPr/>
            </a:pPr>
            <a:r>
              <a:rPr kumimoji="0" lang="en-GB" sz="1800" b="0" i="0" u="none" strike="noStrike" kern="1200" cap="none" spc="0" normalizeH="0" baseline="0" noProof="0" dirty="0">
                <a:ln>
                  <a:noFill/>
                </a:ln>
                <a:solidFill>
                  <a:srgbClr val="003399"/>
                </a:solidFill>
                <a:effectLst/>
                <a:uLnTx/>
                <a:uFillTx/>
                <a:latin typeface="+mn-lt"/>
                <a:ea typeface="+mn-ea"/>
                <a:cs typeface="+mn-cs"/>
              </a:rPr>
              <a:t>Automatic assessment of exposure to selected risks for each respondent.</a:t>
            </a:r>
          </a:p>
        </p:txBody>
      </p:sp>
    </p:spTree>
    <p:extLst>
      <p:ext uri="{BB962C8B-B14F-4D97-AF65-F5344CB8AC3E}">
        <p14:creationId xmlns:p14="http://schemas.microsoft.com/office/powerpoint/2010/main" val="238111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ncer risk factors covered in WES"/>
          <p:cNvSpPr>
            <a:spLocks noGrp="1"/>
          </p:cNvSpPr>
          <p:nvPr>
            <p:ph type="title"/>
          </p:nvPr>
        </p:nvSpPr>
        <p:spPr/>
        <p:txBody>
          <a:bodyPr/>
          <a:lstStyle/>
          <a:p>
            <a:r>
              <a:rPr lang="en-GB" sz="2400" dirty="0"/>
              <a:t>Cancer risk factors covered in WES</a:t>
            </a:r>
          </a:p>
        </p:txBody>
      </p:sp>
      <p:sp>
        <p:nvSpPr>
          <p:cNvPr id="7" name="Content Placeholder 2">
            <a:extLst>
              <a:ext uri="{FF2B5EF4-FFF2-40B4-BE49-F238E27FC236}">
                <a16:creationId xmlns:a16="http://schemas.microsoft.com/office/drawing/2014/main" id="{A7A93183-3EA1-4E6A-87F2-479A16C477E8}"/>
              </a:ext>
            </a:extLst>
          </p:cNvPr>
          <p:cNvSpPr>
            <a:spLocks noGrp="1"/>
          </p:cNvSpPr>
          <p:nvPr>
            <p:ph sz="half" idx="1"/>
          </p:nvPr>
        </p:nvSpPr>
        <p:spPr>
          <a:xfrm>
            <a:off x="449999" y="672238"/>
            <a:ext cx="2465817" cy="3822983"/>
          </a:xfrm>
        </p:spPr>
        <p:txBody>
          <a:bodyPr>
            <a:noAutofit/>
          </a:bodyPr>
          <a:lstStyle/>
          <a:p>
            <a:pPr marL="0" indent="0">
              <a:buNone/>
            </a:pPr>
            <a:r>
              <a:rPr lang="en-GB" sz="1800" b="0" dirty="0"/>
              <a:t>Physical, chemical, or biological exposures can be assessed in </a:t>
            </a:r>
            <a:r>
              <a:rPr lang="en-GB" sz="1800" b="0" dirty="0" err="1"/>
              <a:t>OccIDEAS</a:t>
            </a:r>
            <a:r>
              <a:rPr lang="en-GB" sz="1800" b="0" dirty="0"/>
              <a:t>.</a:t>
            </a:r>
          </a:p>
          <a:p>
            <a:pPr marL="0" indent="0">
              <a:buNone/>
            </a:pPr>
            <a:br>
              <a:rPr lang="en-GB" sz="1800" b="0" dirty="0"/>
            </a:br>
            <a:r>
              <a:rPr lang="en-US" sz="1800" b="0" dirty="0">
                <a:solidFill>
                  <a:schemeClr val="tx2"/>
                </a:solidFill>
              </a:rPr>
              <a:t>WES covers exposure </a:t>
            </a:r>
            <a:r>
              <a:rPr lang="en-US" sz="1800" dirty="0">
                <a:solidFill>
                  <a:schemeClr val="tx2"/>
                </a:solidFill>
              </a:rPr>
              <a:t>to chemical risk factors</a:t>
            </a:r>
            <a:r>
              <a:rPr lang="en-US" sz="1800" b="0" dirty="0">
                <a:solidFill>
                  <a:schemeClr val="tx2"/>
                </a:solidFill>
              </a:rPr>
              <a:t> </a:t>
            </a:r>
            <a:br>
              <a:rPr lang="en-US" sz="1800" b="0" dirty="0">
                <a:solidFill>
                  <a:schemeClr val="tx2"/>
                </a:solidFill>
              </a:rPr>
            </a:br>
            <a:r>
              <a:rPr lang="en-US" sz="1800" b="0" dirty="0">
                <a:solidFill>
                  <a:schemeClr val="tx2"/>
                </a:solidFill>
              </a:rPr>
              <a:t>(including process-generated substances and mixtures) </a:t>
            </a:r>
            <a:br>
              <a:rPr lang="en-US" sz="1800" b="0" dirty="0">
                <a:solidFill>
                  <a:schemeClr val="tx2"/>
                </a:solidFill>
              </a:rPr>
            </a:br>
            <a:r>
              <a:rPr lang="fr-FR" sz="1800" dirty="0"/>
              <a:t>and</a:t>
            </a:r>
            <a:r>
              <a:rPr lang="en-US" sz="1800" dirty="0">
                <a:solidFill>
                  <a:schemeClr val="tx2"/>
                </a:solidFill>
              </a:rPr>
              <a:t> also to physical risk factors </a:t>
            </a:r>
            <a:r>
              <a:rPr lang="en-US" sz="1800" b="0" dirty="0">
                <a:solidFill>
                  <a:schemeClr val="tx2"/>
                </a:solidFill>
              </a:rPr>
              <a:t>(different types of radiations).</a:t>
            </a:r>
            <a:endParaRPr lang="en-GB" sz="1800" b="0" dirty="0"/>
          </a:p>
        </p:txBody>
      </p:sp>
      <p:graphicFrame>
        <p:nvGraphicFramePr>
          <p:cNvPr id="6" name="Table 4" descr="list of industrial chemicals included in the survey">
            <a:extLst>
              <a:ext uri="{FF2B5EF4-FFF2-40B4-BE49-F238E27FC236}">
                <a16:creationId xmlns:a16="http://schemas.microsoft.com/office/drawing/2014/main" id="{6C443A33-976F-4F7F-84CB-E6BD11BBDADA}"/>
              </a:ext>
            </a:extLst>
          </p:cNvPr>
          <p:cNvGraphicFramePr>
            <a:graphicFrameLocks noGrp="1"/>
          </p:cNvGraphicFramePr>
          <p:nvPr>
            <p:extLst>
              <p:ext uri="{D42A27DB-BD31-4B8C-83A1-F6EECF244321}">
                <p14:modId xmlns:p14="http://schemas.microsoft.com/office/powerpoint/2010/main" val="979979062"/>
              </p:ext>
            </p:extLst>
          </p:nvPr>
        </p:nvGraphicFramePr>
        <p:xfrm>
          <a:off x="2915819" y="699542"/>
          <a:ext cx="2664293" cy="1783080"/>
        </p:xfrm>
        <a:graphic>
          <a:graphicData uri="http://schemas.openxmlformats.org/drawingml/2006/table">
            <a:tbl>
              <a:tblPr firstRow="1" bandRow="1">
                <a:tableStyleId>{21E4AEA4-8DFA-4A89-87EB-49C32662AFE0}</a:tableStyleId>
              </a:tblPr>
              <a:tblGrid>
                <a:gridCol w="2664293">
                  <a:extLst>
                    <a:ext uri="{9D8B030D-6E8A-4147-A177-3AD203B41FA5}">
                      <a16:colId xmlns:a16="http://schemas.microsoft.com/office/drawing/2014/main" val="3678288697"/>
                    </a:ext>
                  </a:extLst>
                </a:gridCol>
              </a:tblGrid>
              <a:tr h="0">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s-ES" sz="1400" b="1" dirty="0">
                          <a:solidFill>
                            <a:schemeClr val="bg1"/>
                          </a:solidFill>
                        </a:rPr>
                        <a:t>Industrial </a:t>
                      </a:r>
                      <a:r>
                        <a:rPr lang="es-ES" sz="1400" b="1" dirty="0" err="1">
                          <a:solidFill>
                            <a:schemeClr val="bg1"/>
                          </a:solidFill>
                        </a:rPr>
                        <a:t>chemicals</a:t>
                      </a:r>
                      <a:endParaRPr lang="es-ES" sz="1400" b="1" dirty="0">
                        <a:solidFill>
                          <a:schemeClr val="bg1"/>
                        </a:solidFill>
                      </a:endParaRPr>
                    </a:p>
                  </a:txBody>
                  <a:tcPr marL="182880" marR="9525" marT="9525" marB="0" anchor="ctr">
                    <a:solidFill>
                      <a:srgbClr val="00696C"/>
                    </a:solidFill>
                  </a:tcPr>
                </a:tc>
                <a:extLst>
                  <a:ext uri="{0D108BD9-81ED-4DB2-BD59-A6C34878D82A}">
                    <a16:rowId xmlns:a16="http://schemas.microsoft.com/office/drawing/2014/main" val="3378306327"/>
                  </a:ext>
                </a:extLst>
              </a:tr>
              <a:tr h="139766">
                <a:tc>
                  <a:txBody>
                    <a:bodyPr/>
                    <a:lstStyle/>
                    <a:p>
                      <a:pPr marL="0" algn="l" rtl="0" eaLnBrk="1" fontAlgn="b" latinLnBrk="0" hangingPunct="1">
                        <a:spcBef>
                          <a:spcPts val="0"/>
                        </a:spcBef>
                        <a:spcAft>
                          <a:spcPts val="0"/>
                        </a:spcAft>
                      </a:pPr>
                      <a:r>
                        <a:rPr lang="en-GB" sz="1400" b="0" u="none" strike="noStrike" kern="1200" dirty="0">
                          <a:solidFill>
                            <a:schemeClr val="tx1"/>
                          </a:solidFill>
                          <a:effectLst/>
                        </a:rPr>
                        <a:t>1,3 butadiene</a:t>
                      </a:r>
                      <a:endParaRPr lang="en-GB" sz="1400" b="0" i="0" u="none" strike="noStrike" dirty="0">
                        <a:solidFill>
                          <a:schemeClr val="tx1"/>
                        </a:solidFill>
                        <a:effectLst/>
                        <a:latin typeface="Arial" panose="020B0604020202020204" pitchFamily="34" charset="0"/>
                      </a:endParaRPr>
                    </a:p>
                  </a:txBody>
                  <a:tcPr marL="182880" marR="9525" marT="9525" marB="0" anchor="ctr"/>
                </a:tc>
                <a:extLst>
                  <a:ext uri="{0D108BD9-81ED-4DB2-BD59-A6C34878D82A}">
                    <a16:rowId xmlns:a16="http://schemas.microsoft.com/office/drawing/2014/main" val="2117713078"/>
                  </a:ext>
                </a:extLst>
              </a:tr>
              <a:tr h="139766">
                <a:tc>
                  <a:txBody>
                    <a:bodyPr/>
                    <a:lstStyle/>
                    <a:p>
                      <a:pPr marL="0" algn="l" rtl="0" eaLnBrk="1" fontAlgn="b" latinLnBrk="0" hangingPunct="1">
                        <a:spcBef>
                          <a:spcPts val="0"/>
                        </a:spcBef>
                        <a:spcAft>
                          <a:spcPts val="0"/>
                        </a:spcAft>
                      </a:pPr>
                      <a:r>
                        <a:rPr lang="en-GB" sz="1400" b="0" u="none" strike="noStrike" kern="1200" dirty="0">
                          <a:solidFill>
                            <a:schemeClr val="tx1"/>
                          </a:solidFill>
                          <a:effectLst/>
                        </a:rPr>
                        <a:t>acrylamide</a:t>
                      </a:r>
                      <a:endParaRPr lang="en-GB" sz="1400" b="0" i="0" u="none" strike="noStrike" dirty="0">
                        <a:solidFill>
                          <a:schemeClr val="tx1"/>
                        </a:solidFill>
                        <a:effectLst/>
                        <a:latin typeface="Arial" panose="020B0604020202020204" pitchFamily="34" charset="0"/>
                      </a:endParaRPr>
                    </a:p>
                  </a:txBody>
                  <a:tcPr marL="182880" marR="9525" marT="9525" marB="0" anchor="ctr"/>
                </a:tc>
                <a:extLst>
                  <a:ext uri="{0D108BD9-81ED-4DB2-BD59-A6C34878D82A}">
                    <a16:rowId xmlns:a16="http://schemas.microsoft.com/office/drawing/2014/main" val="2585299648"/>
                  </a:ext>
                </a:extLst>
              </a:tr>
              <a:tr h="139766">
                <a:tc>
                  <a:txBody>
                    <a:bodyPr/>
                    <a:lstStyle/>
                    <a:p>
                      <a:pPr marL="0" algn="l" rtl="0" eaLnBrk="1" fontAlgn="b" latinLnBrk="0" hangingPunct="1">
                        <a:spcBef>
                          <a:spcPts val="0"/>
                        </a:spcBef>
                        <a:spcAft>
                          <a:spcPts val="0"/>
                        </a:spcAft>
                      </a:pPr>
                      <a:r>
                        <a:rPr lang="en-GB" sz="1400" b="0" u="none" strike="noStrike" kern="1200" dirty="0">
                          <a:solidFill>
                            <a:schemeClr val="tx1"/>
                          </a:solidFill>
                          <a:effectLst/>
                        </a:rPr>
                        <a:t>diethyl/dimethyl sulphate</a:t>
                      </a:r>
                      <a:endParaRPr lang="en-GB" sz="1400" b="0" i="0" u="none" strike="noStrike" dirty="0">
                        <a:solidFill>
                          <a:schemeClr val="tx1"/>
                        </a:solidFill>
                        <a:effectLst/>
                        <a:latin typeface="Arial" panose="020B0604020202020204" pitchFamily="34" charset="0"/>
                      </a:endParaRPr>
                    </a:p>
                  </a:txBody>
                  <a:tcPr marL="182880" marR="9525" marT="9525" marB="0" anchor="ctr"/>
                </a:tc>
                <a:extLst>
                  <a:ext uri="{0D108BD9-81ED-4DB2-BD59-A6C34878D82A}">
                    <a16:rowId xmlns:a16="http://schemas.microsoft.com/office/drawing/2014/main" val="2471425249"/>
                  </a:ext>
                </a:extLst>
              </a:tr>
              <a:tr h="139766">
                <a:tc>
                  <a:txBody>
                    <a:bodyPr/>
                    <a:lstStyle/>
                    <a:p>
                      <a:pPr marL="0" algn="l" rtl="0" eaLnBrk="1" fontAlgn="b" latinLnBrk="0" hangingPunct="1">
                        <a:spcBef>
                          <a:spcPts val="0"/>
                        </a:spcBef>
                        <a:spcAft>
                          <a:spcPts val="0"/>
                        </a:spcAft>
                      </a:pPr>
                      <a:r>
                        <a:rPr lang="en-GB" sz="1400" b="0" u="none" strike="noStrike" kern="1200" dirty="0">
                          <a:solidFill>
                            <a:schemeClr val="tx1"/>
                          </a:solidFill>
                          <a:effectLst/>
                        </a:rPr>
                        <a:t>epichlorohydrin</a:t>
                      </a:r>
                      <a:endParaRPr lang="en-GB" sz="1400" b="0" i="0" u="none" strike="noStrike" dirty="0">
                        <a:solidFill>
                          <a:schemeClr val="tx1"/>
                        </a:solidFill>
                        <a:effectLst/>
                        <a:latin typeface="Arial" panose="020B0604020202020204" pitchFamily="34" charset="0"/>
                      </a:endParaRPr>
                    </a:p>
                  </a:txBody>
                  <a:tcPr marL="182880" marR="9525" marT="9525" marB="0" anchor="ctr"/>
                </a:tc>
                <a:extLst>
                  <a:ext uri="{0D108BD9-81ED-4DB2-BD59-A6C34878D82A}">
                    <a16:rowId xmlns:a16="http://schemas.microsoft.com/office/drawing/2014/main" val="4165192532"/>
                  </a:ext>
                </a:extLst>
              </a:tr>
              <a:tr h="139766">
                <a:tc>
                  <a:txBody>
                    <a:bodyPr/>
                    <a:lstStyle/>
                    <a:p>
                      <a:pPr marL="0" algn="l" rtl="0" eaLnBrk="1" fontAlgn="b" latinLnBrk="0" hangingPunct="1">
                        <a:spcBef>
                          <a:spcPts val="0"/>
                        </a:spcBef>
                        <a:spcAft>
                          <a:spcPts val="0"/>
                        </a:spcAft>
                      </a:pPr>
                      <a:r>
                        <a:rPr lang="en-GB" sz="1400" b="0" u="none" strike="noStrike" kern="1200" dirty="0">
                          <a:solidFill>
                            <a:schemeClr val="tx1"/>
                          </a:solidFill>
                          <a:effectLst/>
                        </a:rPr>
                        <a:t>ethylene oxide</a:t>
                      </a:r>
                      <a:endParaRPr lang="en-GB" sz="1400" b="0" i="0" u="none" strike="noStrike" dirty="0">
                        <a:solidFill>
                          <a:schemeClr val="tx1"/>
                        </a:solidFill>
                        <a:effectLst/>
                        <a:latin typeface="Arial" panose="020B0604020202020204" pitchFamily="34" charset="0"/>
                      </a:endParaRPr>
                    </a:p>
                  </a:txBody>
                  <a:tcPr marL="182880" marR="9525" marT="9525" marB="0" anchor="ctr"/>
                </a:tc>
                <a:extLst>
                  <a:ext uri="{0D108BD9-81ED-4DB2-BD59-A6C34878D82A}">
                    <a16:rowId xmlns:a16="http://schemas.microsoft.com/office/drawing/2014/main" val="2243496909"/>
                  </a:ext>
                </a:extLst>
              </a:tr>
              <a:tr h="139766">
                <a:tc>
                  <a:txBody>
                    <a:bodyPr/>
                    <a:lstStyle/>
                    <a:p>
                      <a:pPr marL="0" algn="l" rtl="0" eaLnBrk="1" fontAlgn="b" latinLnBrk="0" hangingPunct="1">
                        <a:spcBef>
                          <a:spcPts val="0"/>
                        </a:spcBef>
                        <a:spcAft>
                          <a:spcPts val="0"/>
                        </a:spcAft>
                      </a:pPr>
                      <a:r>
                        <a:rPr lang="en-GB" sz="1400" b="0" u="none" strike="noStrike" kern="1200" dirty="0">
                          <a:solidFill>
                            <a:schemeClr val="tx1"/>
                          </a:solidFill>
                          <a:effectLst/>
                        </a:rPr>
                        <a:t>formaldehyde</a:t>
                      </a:r>
                      <a:endParaRPr lang="en-GB" sz="1400" b="0" i="0" u="none" strike="noStrike" dirty="0">
                        <a:solidFill>
                          <a:schemeClr val="tx1"/>
                        </a:solidFill>
                        <a:effectLst/>
                        <a:latin typeface="Arial" panose="020B0604020202020204" pitchFamily="34" charset="0"/>
                      </a:endParaRPr>
                    </a:p>
                  </a:txBody>
                  <a:tcPr marL="182880" marR="9525" marT="9525" marB="0" anchor="ctr"/>
                </a:tc>
                <a:extLst>
                  <a:ext uri="{0D108BD9-81ED-4DB2-BD59-A6C34878D82A}">
                    <a16:rowId xmlns:a16="http://schemas.microsoft.com/office/drawing/2014/main" val="3870717567"/>
                  </a:ext>
                </a:extLst>
              </a:tr>
              <a:tr h="139766">
                <a:tc>
                  <a:txBody>
                    <a:bodyPr/>
                    <a:lstStyle/>
                    <a:p>
                      <a:pPr marL="0" algn="l" defTabSz="342900" rtl="0" eaLnBrk="1" fontAlgn="b" latinLnBrk="0" hangingPunct="1"/>
                      <a:r>
                        <a:rPr lang="en-GB" sz="1400" u="none" strike="noStrike" kern="1200" dirty="0">
                          <a:solidFill>
                            <a:schemeClr val="tx1"/>
                          </a:solidFill>
                          <a:effectLst/>
                        </a:rPr>
                        <a:t>ortho-toluidine</a:t>
                      </a:r>
                      <a:endParaRPr lang="en-GB" sz="1400" u="none" strike="noStrike" kern="1200" dirty="0">
                        <a:solidFill>
                          <a:schemeClr val="tx1"/>
                        </a:solidFill>
                        <a:effectLst/>
                        <a:latin typeface="+mn-lt"/>
                        <a:ea typeface="+mn-ea"/>
                        <a:cs typeface="+mn-cs"/>
                      </a:endParaRPr>
                    </a:p>
                  </a:txBody>
                  <a:tcPr marL="182880" marR="9525" marT="9525" marB="0" anchor="ctr"/>
                </a:tc>
                <a:extLst>
                  <a:ext uri="{0D108BD9-81ED-4DB2-BD59-A6C34878D82A}">
                    <a16:rowId xmlns:a16="http://schemas.microsoft.com/office/drawing/2014/main" val="2117221569"/>
                  </a:ext>
                </a:extLst>
              </a:tr>
            </a:tbl>
          </a:graphicData>
        </a:graphic>
      </p:graphicFrame>
      <p:graphicFrame>
        <p:nvGraphicFramePr>
          <p:cNvPr id="15" name="Table 4" descr="list of inorganic dusts and fibres included in the survey">
            <a:extLst>
              <a:ext uri="{FF2B5EF4-FFF2-40B4-BE49-F238E27FC236}">
                <a16:creationId xmlns:a16="http://schemas.microsoft.com/office/drawing/2014/main" id="{41819166-7EBD-9825-AE19-107F43C41864}"/>
              </a:ext>
            </a:extLst>
          </p:cNvPr>
          <p:cNvGraphicFramePr>
            <a:graphicFrameLocks noGrp="1"/>
          </p:cNvGraphicFramePr>
          <p:nvPr>
            <p:extLst>
              <p:ext uri="{D42A27DB-BD31-4B8C-83A1-F6EECF244321}">
                <p14:modId xmlns:p14="http://schemas.microsoft.com/office/powerpoint/2010/main" val="3287736138"/>
              </p:ext>
            </p:extLst>
          </p:nvPr>
        </p:nvGraphicFramePr>
        <p:xfrm>
          <a:off x="2915817" y="2499742"/>
          <a:ext cx="2664295" cy="668655"/>
        </p:xfrm>
        <a:graphic>
          <a:graphicData uri="http://schemas.openxmlformats.org/drawingml/2006/table">
            <a:tbl>
              <a:tblPr firstRow="1" bandRow="1">
                <a:tableStyleId>{21E4AEA4-8DFA-4A89-87EB-49C32662AFE0}</a:tableStyleId>
              </a:tblPr>
              <a:tblGrid>
                <a:gridCol w="2664295">
                  <a:extLst>
                    <a:ext uri="{9D8B030D-6E8A-4147-A177-3AD203B41FA5}">
                      <a16:colId xmlns:a16="http://schemas.microsoft.com/office/drawing/2014/main" val="3678288697"/>
                    </a:ext>
                  </a:extLst>
                </a:gridCol>
              </a:tblGrid>
              <a:tr h="139766">
                <a:tc>
                  <a:txBody>
                    <a:bodyPr/>
                    <a:lstStyle/>
                    <a:p>
                      <a:pPr marL="0" algn="l" defTabSz="342900" rtl="0" eaLnBrk="1" fontAlgn="b" latinLnBrk="0" hangingPunct="1"/>
                      <a:r>
                        <a:rPr lang="en-GB" sz="1400" b="1" u="none" strike="noStrike" kern="1200" dirty="0">
                          <a:solidFill>
                            <a:schemeClr val="bg1"/>
                          </a:solidFill>
                          <a:effectLst/>
                        </a:rPr>
                        <a:t>Inorganic dusts/ fibres</a:t>
                      </a:r>
                      <a:endParaRPr lang="en-GB" sz="1400" b="1" u="none" strike="noStrike" kern="1200" dirty="0">
                        <a:solidFill>
                          <a:schemeClr val="bg1"/>
                        </a:solidFill>
                        <a:effectLst/>
                        <a:latin typeface="+mn-lt"/>
                        <a:ea typeface="+mn-ea"/>
                        <a:cs typeface="+mn-cs"/>
                      </a:endParaRPr>
                    </a:p>
                  </a:txBody>
                  <a:tcPr marL="182880" marR="9525" marT="9525" marB="0" anchor="ctr">
                    <a:solidFill>
                      <a:srgbClr val="00696C"/>
                    </a:solidFill>
                  </a:tcPr>
                </a:tc>
                <a:extLst>
                  <a:ext uri="{0D108BD9-81ED-4DB2-BD59-A6C34878D82A}">
                    <a16:rowId xmlns:a16="http://schemas.microsoft.com/office/drawing/2014/main" val="2977729873"/>
                  </a:ext>
                </a:extLst>
              </a:tr>
              <a:tr h="139766">
                <a:tc>
                  <a:txBody>
                    <a:bodyPr/>
                    <a:lstStyle/>
                    <a:p>
                      <a:pPr marL="0" algn="l" defTabSz="342900" rtl="0" eaLnBrk="1" fontAlgn="b" latinLnBrk="0" hangingPunct="1"/>
                      <a:r>
                        <a:rPr lang="en-GB" sz="1400" u="none" strike="noStrike" kern="1200" dirty="0">
                          <a:solidFill>
                            <a:schemeClr val="tx1"/>
                          </a:solidFill>
                          <a:effectLst/>
                        </a:rPr>
                        <a:t>asbestos</a:t>
                      </a:r>
                      <a:endParaRPr lang="en-GB" sz="1400" u="none" strike="noStrike" kern="1200" dirty="0">
                        <a:solidFill>
                          <a:schemeClr val="tx1"/>
                        </a:solidFill>
                        <a:effectLst/>
                        <a:latin typeface="+mn-lt"/>
                        <a:ea typeface="+mn-ea"/>
                        <a:cs typeface="+mn-cs"/>
                      </a:endParaRPr>
                    </a:p>
                  </a:txBody>
                  <a:tcPr marL="182880" marR="9525" marT="9525" marB="0" anchor="ctr"/>
                </a:tc>
                <a:extLst>
                  <a:ext uri="{0D108BD9-81ED-4DB2-BD59-A6C34878D82A}">
                    <a16:rowId xmlns:a16="http://schemas.microsoft.com/office/drawing/2014/main" val="3933629306"/>
                  </a:ext>
                </a:extLst>
              </a:tr>
              <a:tr h="139766">
                <a:tc>
                  <a:txBody>
                    <a:bodyPr/>
                    <a:lstStyle/>
                    <a:p>
                      <a:pPr marL="0" algn="l" defTabSz="342900" rtl="0" eaLnBrk="1" fontAlgn="b" latinLnBrk="0" hangingPunct="1"/>
                      <a:r>
                        <a:rPr lang="en-GB" sz="1400" u="none" strike="noStrike" kern="1200" dirty="0">
                          <a:solidFill>
                            <a:schemeClr val="tx1"/>
                          </a:solidFill>
                          <a:effectLst/>
                        </a:rPr>
                        <a:t>respirable crystalline silica</a:t>
                      </a:r>
                      <a:endParaRPr lang="en-GB" sz="1400" u="none" strike="noStrike" kern="1200" dirty="0">
                        <a:solidFill>
                          <a:schemeClr val="tx1"/>
                        </a:solidFill>
                        <a:effectLst/>
                        <a:latin typeface="+mn-lt"/>
                        <a:ea typeface="+mn-ea"/>
                        <a:cs typeface="+mn-cs"/>
                      </a:endParaRPr>
                    </a:p>
                  </a:txBody>
                  <a:tcPr marL="182880" marR="9525" marT="9525" marB="0" anchor="ctr"/>
                </a:tc>
                <a:extLst>
                  <a:ext uri="{0D108BD9-81ED-4DB2-BD59-A6C34878D82A}">
                    <a16:rowId xmlns:a16="http://schemas.microsoft.com/office/drawing/2014/main" val="2552783711"/>
                  </a:ext>
                </a:extLst>
              </a:tr>
            </a:tbl>
          </a:graphicData>
        </a:graphic>
      </p:graphicFrame>
      <p:graphicFrame>
        <p:nvGraphicFramePr>
          <p:cNvPr id="16" name="Table 4" descr="list of organic dusts included in the survey">
            <a:extLst>
              <a:ext uri="{FF2B5EF4-FFF2-40B4-BE49-F238E27FC236}">
                <a16:creationId xmlns:a16="http://schemas.microsoft.com/office/drawing/2014/main" id="{B595F166-BA75-C9AD-D692-19BB461E1141}"/>
              </a:ext>
            </a:extLst>
          </p:cNvPr>
          <p:cNvGraphicFramePr>
            <a:graphicFrameLocks noGrp="1"/>
          </p:cNvGraphicFramePr>
          <p:nvPr>
            <p:extLst>
              <p:ext uri="{D42A27DB-BD31-4B8C-83A1-F6EECF244321}">
                <p14:modId xmlns:p14="http://schemas.microsoft.com/office/powerpoint/2010/main" val="1286502585"/>
              </p:ext>
            </p:extLst>
          </p:nvPr>
        </p:nvGraphicFramePr>
        <p:xfrm>
          <a:off x="2915819" y="3199239"/>
          <a:ext cx="2664293" cy="668655"/>
        </p:xfrm>
        <a:graphic>
          <a:graphicData uri="http://schemas.openxmlformats.org/drawingml/2006/table">
            <a:tbl>
              <a:tblPr firstRow="1" bandRow="1">
                <a:tableStyleId>{21E4AEA4-8DFA-4A89-87EB-49C32662AFE0}</a:tableStyleId>
              </a:tblPr>
              <a:tblGrid>
                <a:gridCol w="2664293">
                  <a:extLst>
                    <a:ext uri="{9D8B030D-6E8A-4147-A177-3AD203B41FA5}">
                      <a16:colId xmlns:a16="http://schemas.microsoft.com/office/drawing/2014/main" val="3678288697"/>
                    </a:ext>
                  </a:extLst>
                </a:gridCol>
              </a:tblGrid>
              <a:tr h="139766">
                <a:tc>
                  <a:txBody>
                    <a:bodyPr/>
                    <a:lstStyle/>
                    <a:p>
                      <a:pPr marL="0" algn="l" defTabSz="342900" rtl="0" eaLnBrk="1" fontAlgn="b" latinLnBrk="0" hangingPunct="1"/>
                      <a:r>
                        <a:rPr lang="en-GB" sz="1400" b="1" u="none" strike="noStrike" kern="1200" dirty="0">
                          <a:solidFill>
                            <a:schemeClr val="bg1"/>
                          </a:solidFill>
                          <a:effectLst/>
                        </a:rPr>
                        <a:t>Organic dusts </a:t>
                      </a:r>
                      <a:endParaRPr lang="en-GB" sz="1400" b="1" u="none" strike="noStrike" kern="1200" dirty="0">
                        <a:solidFill>
                          <a:schemeClr val="bg1"/>
                        </a:solidFill>
                        <a:effectLst/>
                        <a:latin typeface="+mn-lt"/>
                        <a:ea typeface="+mn-ea"/>
                        <a:cs typeface="+mn-cs"/>
                      </a:endParaRPr>
                    </a:p>
                  </a:txBody>
                  <a:tcPr marL="182880" marR="9525" marT="9525" marB="0" anchor="ctr">
                    <a:solidFill>
                      <a:srgbClr val="00696C"/>
                    </a:solidFill>
                  </a:tcPr>
                </a:tc>
                <a:extLst>
                  <a:ext uri="{0D108BD9-81ED-4DB2-BD59-A6C34878D82A}">
                    <a16:rowId xmlns:a16="http://schemas.microsoft.com/office/drawing/2014/main" val="1329940789"/>
                  </a:ext>
                </a:extLst>
              </a:tr>
              <a:tr h="139766">
                <a:tc>
                  <a:txBody>
                    <a:bodyPr/>
                    <a:lstStyle/>
                    <a:p>
                      <a:pPr marL="0" algn="l" defTabSz="342900" rtl="0" eaLnBrk="1" fontAlgn="b" latinLnBrk="0" hangingPunct="1"/>
                      <a:r>
                        <a:rPr lang="en-GB" sz="1400" u="none" strike="noStrike" kern="1200" dirty="0">
                          <a:solidFill>
                            <a:schemeClr val="tx1"/>
                          </a:solidFill>
                          <a:effectLst/>
                        </a:rPr>
                        <a:t>leather dust</a:t>
                      </a:r>
                      <a:endParaRPr lang="en-GB" sz="1400" u="none" strike="noStrike" kern="1200" dirty="0">
                        <a:solidFill>
                          <a:schemeClr val="tx1"/>
                        </a:solidFill>
                        <a:effectLst/>
                        <a:latin typeface="+mn-lt"/>
                        <a:ea typeface="+mn-ea"/>
                        <a:cs typeface="+mn-cs"/>
                      </a:endParaRPr>
                    </a:p>
                  </a:txBody>
                  <a:tcPr marL="182880" marR="9525" marT="9525" marB="0" anchor="ctr"/>
                </a:tc>
                <a:extLst>
                  <a:ext uri="{0D108BD9-81ED-4DB2-BD59-A6C34878D82A}">
                    <a16:rowId xmlns:a16="http://schemas.microsoft.com/office/drawing/2014/main" val="3457779285"/>
                  </a:ext>
                </a:extLst>
              </a:tr>
              <a:tr h="139766">
                <a:tc>
                  <a:txBody>
                    <a:bodyPr/>
                    <a:lstStyle/>
                    <a:p>
                      <a:pPr marL="0" algn="l" defTabSz="342900" rtl="0" eaLnBrk="1" fontAlgn="b" latinLnBrk="0" hangingPunct="1"/>
                      <a:r>
                        <a:rPr lang="en-GB" sz="1400" u="none" strike="noStrike" kern="1200" dirty="0">
                          <a:solidFill>
                            <a:schemeClr val="tx1"/>
                          </a:solidFill>
                          <a:effectLst/>
                        </a:rPr>
                        <a:t>wood dust</a:t>
                      </a:r>
                      <a:endParaRPr lang="en-GB" sz="1400" u="none" strike="noStrike" kern="1200" dirty="0">
                        <a:solidFill>
                          <a:schemeClr val="tx1"/>
                        </a:solidFill>
                        <a:effectLst/>
                        <a:latin typeface="+mn-lt"/>
                        <a:ea typeface="+mn-ea"/>
                        <a:cs typeface="+mn-cs"/>
                      </a:endParaRPr>
                    </a:p>
                  </a:txBody>
                  <a:tcPr marL="182880" marR="9525" marT="9525" marB="0" anchor="ctr"/>
                </a:tc>
                <a:extLst>
                  <a:ext uri="{0D108BD9-81ED-4DB2-BD59-A6C34878D82A}">
                    <a16:rowId xmlns:a16="http://schemas.microsoft.com/office/drawing/2014/main" val="4047868032"/>
                  </a:ext>
                </a:extLst>
              </a:tr>
            </a:tbl>
          </a:graphicData>
        </a:graphic>
      </p:graphicFrame>
      <p:graphicFrame>
        <p:nvGraphicFramePr>
          <p:cNvPr id="9" name="Table 4" descr="list of metals included in the survey">
            <a:extLst>
              <a:ext uri="{FF2B5EF4-FFF2-40B4-BE49-F238E27FC236}">
                <a16:creationId xmlns:a16="http://schemas.microsoft.com/office/drawing/2014/main" id="{ECDE4AE8-A4D6-4F25-900C-5662DDBB5612}"/>
              </a:ext>
            </a:extLst>
          </p:cNvPr>
          <p:cNvGraphicFramePr>
            <a:graphicFrameLocks noGrp="1"/>
          </p:cNvGraphicFramePr>
          <p:nvPr>
            <p:extLst>
              <p:ext uri="{D42A27DB-BD31-4B8C-83A1-F6EECF244321}">
                <p14:modId xmlns:p14="http://schemas.microsoft.com/office/powerpoint/2010/main" val="9093958"/>
              </p:ext>
            </p:extLst>
          </p:nvPr>
        </p:nvGraphicFramePr>
        <p:xfrm>
          <a:off x="5652121" y="699542"/>
          <a:ext cx="2808311" cy="1560195"/>
        </p:xfrm>
        <a:graphic>
          <a:graphicData uri="http://schemas.openxmlformats.org/drawingml/2006/table">
            <a:tbl>
              <a:tblPr firstRow="1" bandRow="1">
                <a:tableStyleId>{21E4AEA4-8DFA-4A89-87EB-49C32662AFE0}</a:tableStyleId>
              </a:tblPr>
              <a:tblGrid>
                <a:gridCol w="2808311">
                  <a:extLst>
                    <a:ext uri="{9D8B030D-6E8A-4147-A177-3AD203B41FA5}">
                      <a16:colId xmlns:a16="http://schemas.microsoft.com/office/drawing/2014/main" val="3678288697"/>
                    </a:ext>
                  </a:extLst>
                </a:gridCol>
              </a:tblGrid>
              <a:tr h="0">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s-ES" sz="1400" b="1" dirty="0" err="1">
                          <a:solidFill>
                            <a:schemeClr val="bg1"/>
                          </a:solidFill>
                        </a:rPr>
                        <a:t>Metals</a:t>
                      </a:r>
                      <a:endParaRPr lang="es-ES" sz="1400" b="1" dirty="0">
                        <a:solidFill>
                          <a:schemeClr val="bg1"/>
                        </a:solidFill>
                      </a:endParaRPr>
                    </a:p>
                  </a:txBody>
                  <a:tcPr marL="182880" marR="9525" marT="9525" marB="0" anchor="ctr">
                    <a:solidFill>
                      <a:srgbClr val="00696C"/>
                    </a:solidFill>
                  </a:tcPr>
                </a:tc>
                <a:extLst>
                  <a:ext uri="{0D108BD9-81ED-4DB2-BD59-A6C34878D82A}">
                    <a16:rowId xmlns:a16="http://schemas.microsoft.com/office/drawing/2014/main" val="3378306327"/>
                  </a:ext>
                </a:extLst>
              </a:tr>
              <a:tr h="139766">
                <a:tc>
                  <a:txBody>
                    <a:bodyPr/>
                    <a:lstStyle/>
                    <a:p>
                      <a:pPr marL="0" algn="l" defTabSz="342900" rtl="0" eaLnBrk="1" fontAlgn="b" latinLnBrk="0" hangingPunct="1"/>
                      <a:r>
                        <a:rPr lang="en-GB" sz="1400" u="none" strike="noStrike" kern="1200" dirty="0">
                          <a:solidFill>
                            <a:schemeClr val="tx1"/>
                          </a:solidFill>
                          <a:effectLst/>
                        </a:rPr>
                        <a:t>arsenic</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2117713078"/>
                  </a:ext>
                </a:extLst>
              </a:tr>
              <a:tr h="139766">
                <a:tc>
                  <a:txBody>
                    <a:bodyPr/>
                    <a:lstStyle/>
                    <a:p>
                      <a:pPr marL="0" algn="l" defTabSz="342900" rtl="0" eaLnBrk="1" fontAlgn="b" latinLnBrk="0" hangingPunct="1"/>
                      <a:r>
                        <a:rPr lang="en-GB" sz="1400" u="none" strike="noStrike" kern="1200" dirty="0">
                          <a:solidFill>
                            <a:schemeClr val="tx1"/>
                          </a:solidFill>
                          <a:effectLst/>
                        </a:rPr>
                        <a:t>cadmium </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2585299648"/>
                  </a:ext>
                </a:extLst>
              </a:tr>
              <a:tr h="139766">
                <a:tc>
                  <a:txBody>
                    <a:bodyPr/>
                    <a:lstStyle/>
                    <a:p>
                      <a:pPr marL="0" algn="l" defTabSz="342900" rtl="0" eaLnBrk="1" fontAlgn="b" latinLnBrk="0" hangingPunct="1"/>
                      <a:r>
                        <a:rPr lang="en-GB" sz="1400" u="none" strike="noStrike" kern="1200" dirty="0">
                          <a:solidFill>
                            <a:schemeClr val="tx1"/>
                          </a:solidFill>
                          <a:effectLst/>
                        </a:rPr>
                        <a:t>chromium (VI)</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2471425249"/>
                  </a:ext>
                </a:extLst>
              </a:tr>
              <a:tr h="139766">
                <a:tc>
                  <a:txBody>
                    <a:bodyPr/>
                    <a:lstStyle/>
                    <a:p>
                      <a:pPr marL="0" algn="l" defTabSz="342900" rtl="0" eaLnBrk="1" fontAlgn="b" latinLnBrk="0" hangingPunct="1"/>
                      <a:r>
                        <a:rPr lang="en-GB" sz="1400" u="none" strike="noStrike" kern="1200" dirty="0">
                          <a:solidFill>
                            <a:schemeClr val="tx1"/>
                          </a:solidFill>
                          <a:effectLst/>
                        </a:rPr>
                        <a:t>cobalt</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4165192532"/>
                  </a:ext>
                </a:extLst>
              </a:tr>
              <a:tr h="139766">
                <a:tc>
                  <a:txBody>
                    <a:bodyPr/>
                    <a:lstStyle/>
                    <a:p>
                      <a:pPr marL="0" algn="l" defTabSz="342900" rtl="0" eaLnBrk="1" fontAlgn="b" latinLnBrk="0" hangingPunct="1"/>
                      <a:r>
                        <a:rPr lang="en-GB" sz="1400" u="none" strike="noStrike" kern="1200" dirty="0">
                          <a:solidFill>
                            <a:schemeClr val="tx1"/>
                          </a:solidFill>
                          <a:effectLst/>
                        </a:rPr>
                        <a:t>lead and inorganic compounds</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2243496909"/>
                  </a:ext>
                </a:extLst>
              </a:tr>
              <a:tr h="139766">
                <a:tc>
                  <a:txBody>
                    <a:bodyPr/>
                    <a:lstStyle/>
                    <a:p>
                      <a:pPr marL="0" algn="l" defTabSz="342900" rtl="0" eaLnBrk="1" fontAlgn="b" latinLnBrk="0" hangingPunct="1"/>
                      <a:r>
                        <a:rPr lang="en-GB" sz="1400" u="none" strike="noStrike" kern="1200" dirty="0">
                          <a:solidFill>
                            <a:schemeClr val="tx1"/>
                          </a:solidFill>
                          <a:effectLst/>
                        </a:rPr>
                        <a:t>nickel</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3870717567"/>
                  </a:ext>
                </a:extLst>
              </a:tr>
            </a:tbl>
          </a:graphicData>
        </a:graphic>
      </p:graphicFrame>
      <p:graphicFrame>
        <p:nvGraphicFramePr>
          <p:cNvPr id="17" name="Table 4" descr="list of oils included in the survey">
            <a:extLst>
              <a:ext uri="{FF2B5EF4-FFF2-40B4-BE49-F238E27FC236}">
                <a16:creationId xmlns:a16="http://schemas.microsoft.com/office/drawing/2014/main" id="{F84928A3-0EE0-6F65-18B9-46F78502E4CC}"/>
              </a:ext>
            </a:extLst>
          </p:cNvPr>
          <p:cNvGraphicFramePr>
            <a:graphicFrameLocks noGrp="1"/>
          </p:cNvGraphicFramePr>
          <p:nvPr>
            <p:extLst>
              <p:ext uri="{D42A27DB-BD31-4B8C-83A1-F6EECF244321}">
                <p14:modId xmlns:p14="http://schemas.microsoft.com/office/powerpoint/2010/main" val="1472534224"/>
              </p:ext>
            </p:extLst>
          </p:nvPr>
        </p:nvGraphicFramePr>
        <p:xfrm>
          <a:off x="5652120" y="2283718"/>
          <a:ext cx="2808312" cy="445770"/>
        </p:xfrm>
        <a:graphic>
          <a:graphicData uri="http://schemas.openxmlformats.org/drawingml/2006/table">
            <a:tbl>
              <a:tblPr firstRow="1" bandRow="1">
                <a:tableStyleId>{21E4AEA4-8DFA-4A89-87EB-49C32662AFE0}</a:tableStyleId>
              </a:tblPr>
              <a:tblGrid>
                <a:gridCol w="2808312">
                  <a:extLst>
                    <a:ext uri="{9D8B030D-6E8A-4147-A177-3AD203B41FA5}">
                      <a16:colId xmlns:a16="http://schemas.microsoft.com/office/drawing/2014/main" val="3678288697"/>
                    </a:ext>
                  </a:extLst>
                </a:gridCol>
              </a:tblGrid>
              <a:tr h="139766">
                <a:tc>
                  <a:txBody>
                    <a:bodyPr/>
                    <a:lstStyle/>
                    <a:p>
                      <a:pPr marL="0" algn="l" defTabSz="342900" rtl="0" eaLnBrk="1" fontAlgn="b" latinLnBrk="0" hangingPunct="1"/>
                      <a:r>
                        <a:rPr lang="en-GB" sz="1400" b="1" u="none" strike="noStrike" kern="1200" dirty="0">
                          <a:solidFill>
                            <a:schemeClr val="bg1"/>
                          </a:solidFill>
                          <a:effectLst/>
                        </a:rPr>
                        <a:t>Oils</a:t>
                      </a:r>
                      <a:endParaRPr lang="en-GB" sz="1400" b="1" u="none" strike="noStrike" kern="1200" dirty="0">
                        <a:solidFill>
                          <a:schemeClr val="bg1"/>
                        </a:solidFill>
                        <a:effectLst/>
                        <a:latin typeface="+mn-lt"/>
                        <a:ea typeface="+mn-ea"/>
                        <a:cs typeface="+mn-cs"/>
                      </a:endParaRPr>
                    </a:p>
                  </a:txBody>
                  <a:tcPr marL="182880" marR="9525" marT="9525" marB="0" anchor="ctr">
                    <a:solidFill>
                      <a:srgbClr val="00696C"/>
                    </a:solidFill>
                  </a:tcPr>
                </a:tc>
                <a:extLst>
                  <a:ext uri="{0D108BD9-81ED-4DB2-BD59-A6C34878D82A}">
                    <a16:rowId xmlns:a16="http://schemas.microsoft.com/office/drawing/2014/main" val="2977729873"/>
                  </a:ext>
                </a:extLst>
              </a:tr>
              <a:tr h="139766">
                <a:tc>
                  <a:txBody>
                    <a:bodyPr/>
                    <a:lstStyle/>
                    <a:p>
                      <a:pPr marL="0" algn="l" defTabSz="342900" rtl="0" eaLnBrk="1" fontAlgn="b" latinLnBrk="0" hangingPunct="1"/>
                      <a:r>
                        <a:rPr lang="en-GB" sz="1400" u="none" strike="noStrike" kern="1200" dirty="0">
                          <a:solidFill>
                            <a:schemeClr val="tx1"/>
                          </a:solidFill>
                          <a:effectLst/>
                        </a:rPr>
                        <a:t>mineral oils (as mists</a:t>
                      </a:r>
                      <a:r>
                        <a:rPr lang="es-ES" sz="1400" u="none" strike="noStrike" kern="1200" dirty="0">
                          <a:solidFill>
                            <a:schemeClr val="tx1"/>
                          </a:solidFill>
                          <a:effectLst/>
                        </a:rPr>
                        <a:t>)</a:t>
                      </a:r>
                      <a:endParaRPr lang="en-GB" sz="1400" u="none" strike="noStrike" kern="1200" dirty="0">
                        <a:solidFill>
                          <a:schemeClr val="tx1"/>
                        </a:solidFill>
                        <a:effectLst/>
                        <a:latin typeface="+mn-lt"/>
                        <a:ea typeface="+mn-ea"/>
                        <a:cs typeface="+mn-cs"/>
                      </a:endParaRPr>
                    </a:p>
                  </a:txBody>
                  <a:tcPr marL="182880" marR="9525" marT="9525" marB="0" anchor="ctr"/>
                </a:tc>
                <a:extLst>
                  <a:ext uri="{0D108BD9-81ED-4DB2-BD59-A6C34878D82A}">
                    <a16:rowId xmlns:a16="http://schemas.microsoft.com/office/drawing/2014/main" val="3933629306"/>
                  </a:ext>
                </a:extLst>
              </a:tr>
            </a:tbl>
          </a:graphicData>
        </a:graphic>
      </p:graphicFrame>
      <p:graphicFrame>
        <p:nvGraphicFramePr>
          <p:cNvPr id="18" name="Table 4" descr="list of products of combustion included in the survey">
            <a:extLst>
              <a:ext uri="{FF2B5EF4-FFF2-40B4-BE49-F238E27FC236}">
                <a16:creationId xmlns:a16="http://schemas.microsoft.com/office/drawing/2014/main" id="{D5CB1BE5-FCE9-032F-9DD8-4645DB6881E4}"/>
              </a:ext>
            </a:extLst>
          </p:cNvPr>
          <p:cNvGraphicFramePr>
            <a:graphicFrameLocks noGrp="1"/>
          </p:cNvGraphicFramePr>
          <p:nvPr>
            <p:extLst>
              <p:ext uri="{D42A27DB-BD31-4B8C-83A1-F6EECF244321}">
                <p14:modId xmlns:p14="http://schemas.microsoft.com/office/powerpoint/2010/main" val="3454752383"/>
              </p:ext>
            </p:extLst>
          </p:nvPr>
        </p:nvGraphicFramePr>
        <p:xfrm>
          <a:off x="5652120" y="2774939"/>
          <a:ext cx="2808312" cy="445770"/>
        </p:xfrm>
        <a:graphic>
          <a:graphicData uri="http://schemas.openxmlformats.org/drawingml/2006/table">
            <a:tbl>
              <a:tblPr firstRow="1" bandRow="1">
                <a:tableStyleId>{21E4AEA4-8DFA-4A89-87EB-49C32662AFE0}</a:tableStyleId>
              </a:tblPr>
              <a:tblGrid>
                <a:gridCol w="2808312">
                  <a:extLst>
                    <a:ext uri="{9D8B030D-6E8A-4147-A177-3AD203B41FA5}">
                      <a16:colId xmlns:a16="http://schemas.microsoft.com/office/drawing/2014/main" val="3678288697"/>
                    </a:ext>
                  </a:extLst>
                </a:gridCol>
              </a:tblGrid>
              <a:tr h="159934">
                <a:tc>
                  <a:txBody>
                    <a:bodyPr/>
                    <a:lstStyle/>
                    <a:p>
                      <a:pPr marL="0" algn="l" defTabSz="342900" rtl="0" eaLnBrk="1" fontAlgn="b" latinLnBrk="0" hangingPunct="1"/>
                      <a:r>
                        <a:rPr lang="en-GB" sz="1400" b="1" u="none" strike="noStrike" kern="1200" dirty="0">
                          <a:solidFill>
                            <a:schemeClr val="bg1"/>
                          </a:solidFill>
                          <a:effectLst/>
                        </a:rPr>
                        <a:t>Products of combustion</a:t>
                      </a:r>
                      <a:endParaRPr lang="en-GB" sz="1400" b="1" u="none" strike="noStrike" kern="1200" dirty="0">
                        <a:solidFill>
                          <a:schemeClr val="bg1"/>
                        </a:solidFill>
                        <a:effectLst/>
                        <a:latin typeface="+mn-lt"/>
                        <a:ea typeface="+mn-ea"/>
                        <a:cs typeface="+mn-cs"/>
                      </a:endParaRPr>
                    </a:p>
                  </a:txBody>
                  <a:tcPr marL="182880" marR="9525" marT="9525" marB="0" anchor="ctr">
                    <a:solidFill>
                      <a:srgbClr val="00696C"/>
                    </a:solidFill>
                  </a:tcPr>
                </a:tc>
                <a:extLst>
                  <a:ext uri="{0D108BD9-81ED-4DB2-BD59-A6C34878D82A}">
                    <a16:rowId xmlns:a16="http://schemas.microsoft.com/office/drawing/2014/main" val="1329940789"/>
                  </a:ext>
                </a:extLst>
              </a:tr>
              <a:tr h="139766">
                <a:tc>
                  <a:txBody>
                    <a:bodyPr/>
                    <a:lstStyle/>
                    <a:p>
                      <a:pPr algn="l" fontAlgn="b"/>
                      <a:r>
                        <a:rPr lang="en-GB" sz="1400" u="none" strike="noStrike" dirty="0">
                          <a:solidFill>
                            <a:schemeClr val="tx1"/>
                          </a:solidFill>
                          <a:effectLst/>
                        </a:rPr>
                        <a:t>diesel engine exhaust emissions</a:t>
                      </a:r>
                      <a:endParaRPr lang="en-GB" sz="1400" b="0" i="0" u="none" strike="noStrike" dirty="0">
                        <a:solidFill>
                          <a:schemeClr val="tx1"/>
                        </a:solidFill>
                        <a:effectLst/>
                        <a:latin typeface="Calibri" panose="020F0502020204030204" pitchFamily="34" charset="0"/>
                      </a:endParaRPr>
                    </a:p>
                  </a:txBody>
                  <a:tcPr marL="182880" marR="9525" marT="9525" marB="0" anchor="ctr"/>
                </a:tc>
                <a:extLst>
                  <a:ext uri="{0D108BD9-81ED-4DB2-BD59-A6C34878D82A}">
                    <a16:rowId xmlns:a16="http://schemas.microsoft.com/office/drawing/2014/main" val="3457779285"/>
                  </a:ext>
                </a:extLst>
              </a:tr>
            </a:tbl>
          </a:graphicData>
        </a:graphic>
      </p:graphicFrame>
      <p:graphicFrame>
        <p:nvGraphicFramePr>
          <p:cNvPr id="21" name="Table 4" descr="list of solvents included in the survey">
            <a:extLst>
              <a:ext uri="{FF2B5EF4-FFF2-40B4-BE49-F238E27FC236}">
                <a16:creationId xmlns:a16="http://schemas.microsoft.com/office/drawing/2014/main" id="{662477FB-B6B8-CE0B-AB5A-308BE9AD0DDC}"/>
              </a:ext>
            </a:extLst>
          </p:cNvPr>
          <p:cNvGraphicFramePr>
            <a:graphicFrameLocks noGrp="1"/>
          </p:cNvGraphicFramePr>
          <p:nvPr>
            <p:extLst>
              <p:ext uri="{D42A27DB-BD31-4B8C-83A1-F6EECF244321}">
                <p14:modId xmlns:p14="http://schemas.microsoft.com/office/powerpoint/2010/main" val="3005742874"/>
              </p:ext>
            </p:extLst>
          </p:nvPr>
        </p:nvGraphicFramePr>
        <p:xfrm>
          <a:off x="5652121" y="3229819"/>
          <a:ext cx="2808311" cy="668655"/>
        </p:xfrm>
        <a:graphic>
          <a:graphicData uri="http://schemas.openxmlformats.org/drawingml/2006/table">
            <a:tbl>
              <a:tblPr firstRow="1" bandRow="1">
                <a:tableStyleId>{21E4AEA4-8DFA-4A89-87EB-49C32662AFE0}</a:tableStyleId>
              </a:tblPr>
              <a:tblGrid>
                <a:gridCol w="2808311">
                  <a:extLst>
                    <a:ext uri="{9D8B030D-6E8A-4147-A177-3AD203B41FA5}">
                      <a16:colId xmlns:a16="http://schemas.microsoft.com/office/drawing/2014/main" val="3678288697"/>
                    </a:ext>
                  </a:extLst>
                </a:gridCol>
              </a:tblGrid>
              <a:tr h="139766">
                <a:tc>
                  <a:txBody>
                    <a:bodyPr/>
                    <a:lstStyle/>
                    <a:p>
                      <a:pPr lvl="0" algn="l" fontAlgn="b"/>
                      <a:r>
                        <a:rPr lang="en-GB" sz="1400" b="1" u="none" strike="noStrike" dirty="0">
                          <a:solidFill>
                            <a:schemeClr val="bg1"/>
                          </a:solidFill>
                          <a:effectLst/>
                        </a:rPr>
                        <a:t>Solvents</a:t>
                      </a:r>
                      <a:endParaRPr lang="en-GB" sz="1400" b="1" i="0" u="none" strike="noStrike" dirty="0">
                        <a:solidFill>
                          <a:schemeClr val="bg1"/>
                        </a:solidFill>
                        <a:effectLst/>
                        <a:latin typeface="Calibri" panose="020F0502020204030204" pitchFamily="34" charset="0"/>
                      </a:endParaRPr>
                    </a:p>
                  </a:txBody>
                  <a:tcPr marL="182880" marR="9525" marT="9525" marB="0" anchor="b">
                    <a:solidFill>
                      <a:srgbClr val="00696C"/>
                    </a:solidFill>
                  </a:tcPr>
                </a:tc>
                <a:extLst>
                  <a:ext uri="{0D108BD9-81ED-4DB2-BD59-A6C34878D82A}">
                    <a16:rowId xmlns:a16="http://schemas.microsoft.com/office/drawing/2014/main" val="4047868032"/>
                  </a:ext>
                </a:extLst>
              </a:tr>
              <a:tr h="139766">
                <a:tc>
                  <a:txBody>
                    <a:bodyPr/>
                    <a:lstStyle/>
                    <a:p>
                      <a:pPr algn="l" fontAlgn="b"/>
                      <a:r>
                        <a:rPr lang="en-GB" sz="1400" u="none" strike="noStrike" kern="1200" dirty="0">
                          <a:solidFill>
                            <a:schemeClr val="tx1"/>
                          </a:solidFill>
                          <a:effectLst/>
                        </a:rPr>
                        <a:t>benzene</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1546215660"/>
                  </a:ext>
                </a:extLst>
              </a:tr>
              <a:tr h="139766">
                <a:tc>
                  <a:txBody>
                    <a:bodyPr/>
                    <a:lstStyle/>
                    <a:p>
                      <a:pPr algn="l" fontAlgn="b"/>
                      <a:r>
                        <a:rPr lang="en-GB" sz="1400" u="none" strike="noStrike" kern="1200" dirty="0">
                          <a:solidFill>
                            <a:schemeClr val="tx1"/>
                          </a:solidFill>
                          <a:effectLst/>
                        </a:rPr>
                        <a:t>trichloroethylene</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3607070440"/>
                  </a:ext>
                </a:extLst>
              </a:tr>
            </a:tbl>
          </a:graphicData>
        </a:graphic>
      </p:graphicFrame>
      <p:graphicFrame>
        <p:nvGraphicFramePr>
          <p:cNvPr id="22" name="Table 4" descr="list of radiation types included in the survey">
            <a:extLst>
              <a:ext uri="{FF2B5EF4-FFF2-40B4-BE49-F238E27FC236}">
                <a16:creationId xmlns:a16="http://schemas.microsoft.com/office/drawing/2014/main" id="{AB94F0EC-F2F5-18DB-A05E-8B5C38A4926D}"/>
              </a:ext>
            </a:extLst>
          </p:cNvPr>
          <p:cNvGraphicFramePr>
            <a:graphicFrameLocks noGrp="1"/>
          </p:cNvGraphicFramePr>
          <p:nvPr>
            <p:extLst>
              <p:ext uri="{D42A27DB-BD31-4B8C-83A1-F6EECF244321}">
                <p14:modId xmlns:p14="http://schemas.microsoft.com/office/powerpoint/2010/main" val="2823941141"/>
              </p:ext>
            </p:extLst>
          </p:nvPr>
        </p:nvGraphicFramePr>
        <p:xfrm>
          <a:off x="2915816" y="3931880"/>
          <a:ext cx="5022176" cy="891540"/>
        </p:xfrm>
        <a:graphic>
          <a:graphicData uri="http://schemas.openxmlformats.org/drawingml/2006/table">
            <a:tbl>
              <a:tblPr firstRow="1" bandRow="1">
                <a:tableStyleId>{21E4AEA4-8DFA-4A89-87EB-49C32662AFE0}</a:tableStyleId>
              </a:tblPr>
              <a:tblGrid>
                <a:gridCol w="5022176">
                  <a:extLst>
                    <a:ext uri="{9D8B030D-6E8A-4147-A177-3AD203B41FA5}">
                      <a16:colId xmlns:a16="http://schemas.microsoft.com/office/drawing/2014/main" val="3678288697"/>
                    </a:ext>
                  </a:extLst>
                </a:gridCol>
              </a:tblGrid>
              <a:tr h="139766">
                <a:tc>
                  <a:txBody>
                    <a:bodyPr/>
                    <a:lstStyle/>
                    <a:p>
                      <a:pPr algn="l" fontAlgn="b"/>
                      <a:r>
                        <a:rPr lang="en-GB" sz="1400" b="1" u="none" strike="noStrike" dirty="0">
                          <a:solidFill>
                            <a:schemeClr val="bg1"/>
                          </a:solidFill>
                          <a:effectLst/>
                        </a:rPr>
                        <a:t>Radiation</a:t>
                      </a:r>
                      <a:endParaRPr lang="en-GB" sz="1400" b="1" i="0" u="none" strike="noStrike" dirty="0">
                        <a:solidFill>
                          <a:schemeClr val="bg1"/>
                        </a:solidFill>
                        <a:effectLst/>
                        <a:latin typeface="Calibri" panose="020F0502020204030204" pitchFamily="34" charset="0"/>
                      </a:endParaRPr>
                    </a:p>
                  </a:txBody>
                  <a:tcPr marL="182880" marR="9525" marT="9525" marB="0" anchor="b">
                    <a:solidFill>
                      <a:srgbClr val="00696C"/>
                    </a:solidFill>
                  </a:tcPr>
                </a:tc>
                <a:extLst>
                  <a:ext uri="{0D108BD9-81ED-4DB2-BD59-A6C34878D82A}">
                    <a16:rowId xmlns:a16="http://schemas.microsoft.com/office/drawing/2014/main" val="3461136577"/>
                  </a:ext>
                </a:extLst>
              </a:tr>
              <a:tr h="139766">
                <a:tc>
                  <a:txBody>
                    <a:bodyPr/>
                    <a:lstStyle/>
                    <a:p>
                      <a:pPr marL="0" algn="l" defTabSz="342900" rtl="0" eaLnBrk="1" fontAlgn="b" latinLnBrk="0" hangingPunct="1"/>
                      <a:r>
                        <a:rPr lang="en-GB" sz="1400" u="none" strike="noStrike" kern="1200" dirty="0">
                          <a:solidFill>
                            <a:schemeClr val="tx1"/>
                          </a:solidFill>
                          <a:effectLst/>
                        </a:rPr>
                        <a:t>ionising radiation</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2351791633"/>
                  </a:ext>
                </a:extLst>
              </a:tr>
              <a:tr h="139766">
                <a:tc>
                  <a:txBody>
                    <a:bodyPr/>
                    <a:lstStyle/>
                    <a:p>
                      <a:pPr marL="0" algn="l" defTabSz="342900" rtl="0" eaLnBrk="1" fontAlgn="b" latinLnBrk="0" hangingPunct="1"/>
                      <a:r>
                        <a:rPr lang="en-GB" sz="1400" u="none" strike="noStrike" kern="1200" dirty="0">
                          <a:solidFill>
                            <a:schemeClr val="tx1"/>
                          </a:solidFill>
                          <a:effectLst/>
                        </a:rPr>
                        <a:t>artificial ultraviolet radiation, including ocular exposure</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2958100683"/>
                  </a:ext>
                </a:extLst>
              </a:tr>
              <a:tr h="139766">
                <a:tc>
                  <a:txBody>
                    <a:bodyPr/>
                    <a:lstStyle/>
                    <a:p>
                      <a:pPr marL="0" algn="l" defTabSz="342900" rtl="0" eaLnBrk="1" fontAlgn="b" latinLnBrk="0" hangingPunct="1"/>
                      <a:r>
                        <a:rPr lang="en-GB" sz="1400" u="none" strike="noStrike" kern="1200" dirty="0">
                          <a:solidFill>
                            <a:schemeClr val="tx1"/>
                          </a:solidFill>
                          <a:effectLst/>
                        </a:rPr>
                        <a:t>solar ultraviolet radiation, including ocular exposure</a:t>
                      </a:r>
                      <a:endParaRPr lang="en-GB" sz="1400" u="none" strike="noStrike" kern="1200" dirty="0">
                        <a:solidFill>
                          <a:schemeClr val="tx1"/>
                        </a:solidFill>
                        <a:effectLst/>
                        <a:latin typeface="+mn-lt"/>
                        <a:ea typeface="+mn-ea"/>
                        <a:cs typeface="+mn-cs"/>
                      </a:endParaRPr>
                    </a:p>
                  </a:txBody>
                  <a:tcPr marL="182880" marR="9525" marT="9525" marB="0" anchor="b"/>
                </a:tc>
                <a:extLst>
                  <a:ext uri="{0D108BD9-81ED-4DB2-BD59-A6C34878D82A}">
                    <a16:rowId xmlns:a16="http://schemas.microsoft.com/office/drawing/2014/main" val="386565587"/>
                  </a:ext>
                </a:extLst>
              </a:tr>
            </a:tbl>
          </a:graphicData>
        </a:graphic>
      </p:graphicFrame>
    </p:spTree>
    <p:extLst>
      <p:ext uri="{BB962C8B-B14F-4D97-AF65-F5344CB8AC3E}">
        <p14:creationId xmlns:p14="http://schemas.microsoft.com/office/powerpoint/2010/main" val="238064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BC8B-3E71-DE3D-B391-E81886348CC5}"/>
              </a:ext>
            </a:extLst>
          </p:cNvPr>
          <p:cNvSpPr>
            <a:spLocks noGrp="1"/>
          </p:cNvSpPr>
          <p:nvPr>
            <p:ph type="title"/>
          </p:nvPr>
        </p:nvSpPr>
        <p:spPr/>
        <p:txBody>
          <a:bodyPr/>
          <a:lstStyle/>
          <a:p>
            <a:r>
              <a:rPr lang="en-GB" sz="2400" dirty="0"/>
              <a:t>WES data – three types of information</a:t>
            </a:r>
          </a:p>
        </p:txBody>
      </p:sp>
      <p:sp>
        <p:nvSpPr>
          <p:cNvPr id="3" name="Content Placeholder 2">
            <a:extLst>
              <a:ext uri="{FF2B5EF4-FFF2-40B4-BE49-F238E27FC236}">
                <a16:creationId xmlns:a16="http://schemas.microsoft.com/office/drawing/2014/main" id="{9A4008A3-DD53-F12E-E6CC-DADAAE2D9C76}"/>
              </a:ext>
            </a:extLst>
          </p:cNvPr>
          <p:cNvSpPr>
            <a:spLocks noGrp="1"/>
          </p:cNvSpPr>
          <p:nvPr>
            <p:ph sz="half" idx="1"/>
          </p:nvPr>
        </p:nvSpPr>
        <p:spPr>
          <a:xfrm>
            <a:off x="449999" y="837000"/>
            <a:ext cx="8086781" cy="3645000"/>
          </a:xfrm>
        </p:spPr>
        <p:txBody>
          <a:bodyPr>
            <a:noAutofit/>
          </a:bodyPr>
          <a:lstStyle/>
          <a:p>
            <a:pPr marL="457200" indent="-457200">
              <a:spcBef>
                <a:spcPts val="600"/>
              </a:spcBef>
              <a:buFont typeface="+mj-lt"/>
              <a:buAutoNum type="arabicPeriod"/>
            </a:pPr>
            <a:r>
              <a:rPr lang="en-GB" sz="1800" dirty="0"/>
              <a:t>Demographic and job-related variables </a:t>
            </a:r>
            <a:r>
              <a:rPr lang="en-GB" sz="1800" b="0" dirty="0"/>
              <a:t>for each respondent:</a:t>
            </a:r>
          </a:p>
          <a:p>
            <a:pPr marL="323850" lvl="1" indent="211138">
              <a:spcBef>
                <a:spcPts val="600"/>
              </a:spcBef>
              <a:buFont typeface="Wingdings" panose="05000000000000000000" pitchFamily="2" charset="2"/>
              <a:buChar char="§"/>
            </a:pPr>
            <a:r>
              <a:rPr lang="en-GB" sz="1800" dirty="0"/>
              <a:t>Gender, age category, country of birth</a:t>
            </a:r>
          </a:p>
          <a:p>
            <a:pPr marL="323850" lvl="1" indent="38100">
              <a:spcBef>
                <a:spcPts val="600"/>
              </a:spcBef>
              <a:buFont typeface="Wingdings" panose="05000000000000000000" pitchFamily="2" charset="2"/>
              <a:buChar char="§"/>
            </a:pPr>
            <a:r>
              <a:rPr lang="en-GB" sz="1800" dirty="0"/>
              <a:t> Sector of activity</a:t>
            </a:r>
            <a:r>
              <a:rPr lang="en-GB" sz="1800" b="0" dirty="0"/>
              <a:t>, occupation, type of employment </a:t>
            </a:r>
            <a:r>
              <a:rPr lang="en-GB" sz="1800" dirty="0"/>
              <a:t>and</a:t>
            </a:r>
            <a:r>
              <a:rPr lang="en-GB" sz="1800" b="0" dirty="0"/>
              <a:t> contract, workplace size, job category</a:t>
            </a:r>
          </a:p>
          <a:p>
            <a:pPr marL="457200" indent="-457200">
              <a:spcBef>
                <a:spcPts val="600"/>
              </a:spcBef>
              <a:buFont typeface="+mj-lt"/>
              <a:buAutoNum type="arabicPeriod"/>
            </a:pPr>
            <a:r>
              <a:rPr lang="en-GB" sz="1800" dirty="0"/>
              <a:t>Answers to the sets of questions</a:t>
            </a:r>
            <a:r>
              <a:rPr lang="en-GB" sz="1800" b="0" dirty="0"/>
              <a:t>, tailored to the worker’s job category defined at the start</a:t>
            </a:r>
          </a:p>
          <a:p>
            <a:pPr marL="457200" indent="-457200">
              <a:spcBef>
                <a:spcPts val="600"/>
              </a:spcBef>
              <a:buFont typeface="+mj-lt"/>
              <a:buAutoNum type="arabicPeriod"/>
            </a:pPr>
            <a:r>
              <a:rPr lang="en-GB" sz="1800" dirty="0"/>
              <a:t>Exposure assessment to 24 cancer risk factors </a:t>
            </a:r>
            <a:r>
              <a:rPr lang="en-GB" sz="1800" b="0" dirty="0"/>
              <a:t>for each respondent:</a:t>
            </a:r>
          </a:p>
          <a:p>
            <a:pPr marL="323850" lvl="1" indent="38100">
              <a:spcBef>
                <a:spcPts val="600"/>
              </a:spcBef>
              <a:buFont typeface="Wingdings" panose="05000000000000000000" pitchFamily="2" charset="2"/>
              <a:buChar char="§"/>
            </a:pPr>
            <a:r>
              <a:rPr lang="en-GB" sz="1800" dirty="0"/>
              <a:t>  Probable exposure vs. non exposure (including possible exposure but not enough evidence to define a level)</a:t>
            </a:r>
          </a:p>
          <a:p>
            <a:pPr marL="323850" lvl="1" indent="38100">
              <a:spcBef>
                <a:spcPts val="600"/>
              </a:spcBef>
              <a:buFont typeface="Wingdings" panose="05000000000000000000" pitchFamily="2" charset="2"/>
              <a:buChar char="§"/>
            </a:pPr>
            <a:r>
              <a:rPr lang="en-GB" sz="1800" dirty="0"/>
              <a:t>  Three levels: probable exposure at low, medium or high level</a:t>
            </a:r>
          </a:p>
        </p:txBody>
      </p:sp>
    </p:spTree>
    <p:extLst>
      <p:ext uri="{BB962C8B-B14F-4D97-AF65-F5344CB8AC3E}">
        <p14:creationId xmlns:p14="http://schemas.microsoft.com/office/powerpoint/2010/main" val="299733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most common exposures in the last week">
            <a:extLst>
              <a:ext uri="{FF2B5EF4-FFF2-40B4-BE49-F238E27FC236}">
                <a16:creationId xmlns:a16="http://schemas.microsoft.com/office/drawing/2014/main" id="{6DF223B3-D695-4085-9BD7-B2D97AF7CB34}"/>
              </a:ext>
            </a:extLst>
          </p:cNvPr>
          <p:cNvSpPr>
            <a:spLocks noGrp="1"/>
          </p:cNvSpPr>
          <p:nvPr>
            <p:ph type="title"/>
          </p:nvPr>
        </p:nvSpPr>
        <p:spPr/>
        <p:txBody>
          <a:bodyPr/>
          <a:lstStyle/>
          <a:p>
            <a:r>
              <a:rPr lang="en-GB" dirty="0"/>
              <a:t>The most common exposures in the last week</a:t>
            </a:r>
          </a:p>
        </p:txBody>
      </p:sp>
      <p:graphicFrame>
        <p:nvGraphicFramePr>
          <p:cNvPr id="6" name="Content Placeholder 5" descr="Graph showing the most common exposures in the last working week:&#10;Solar UV radiation 0% probable exposure at a high level; 21% probable exposure at a low or medium level.&#10;Diesel engine exhaust: 2% probable exposure at a high level; 18% probable exposure at a low or medium level.&#10;Benzene: 1% probable exposure at a high level; 12% probable exposure at a low or medium level.&#10;Resp. crystalline silica: 3% probable exposure at a high level; 5% probable exposure at a low or medium level.&#10;Formaldehyde: 1% probable exposure at a high level; 5% probable exposure at a low or medium level.&#10;Chromium VI: 1% probable exposure at a high level; 4% probable exposure at a low or medium level.&#10;Lead and inorganic comp.: 1% probable exposure at a high level; 3% probable exposure at a low or medium level.&#10;Wood dust: 2% probable exposure at a high level; 2% probable exposure at a low or medium level">
            <a:extLst>
              <a:ext uri="{FF2B5EF4-FFF2-40B4-BE49-F238E27FC236}">
                <a16:creationId xmlns:a16="http://schemas.microsoft.com/office/drawing/2014/main" id="{3015226E-8C2D-49C6-B480-A55D9681C4F0}"/>
              </a:ext>
            </a:extLst>
          </p:cNvPr>
          <p:cNvGraphicFramePr>
            <a:graphicFrameLocks noGrp="1"/>
          </p:cNvGraphicFramePr>
          <p:nvPr>
            <p:ph sz="half" idx="1"/>
            <p:extLst>
              <p:ext uri="{D42A27DB-BD31-4B8C-83A1-F6EECF244321}">
                <p14:modId xmlns:p14="http://schemas.microsoft.com/office/powerpoint/2010/main" val="1429333184"/>
              </p:ext>
            </p:extLst>
          </p:nvPr>
        </p:nvGraphicFramePr>
        <p:xfrm>
          <a:off x="764506" y="699542"/>
          <a:ext cx="7614989" cy="3960439"/>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descr="Text box with 2 arrows directed to 2 rectangles highlighting the bars for respirable crystalline silica and wood dust. The text says: the share of exposure at a high level represents half or more of the workers assessed to be exposed.">
            <a:extLst>
              <a:ext uri="{FF2B5EF4-FFF2-40B4-BE49-F238E27FC236}">
                <a16:creationId xmlns:a16="http://schemas.microsoft.com/office/drawing/2014/main" id="{C01287CC-ED86-C858-7AEC-22B334865F21}"/>
              </a:ext>
            </a:extLst>
          </p:cNvPr>
          <p:cNvGrpSpPr/>
          <p:nvPr/>
        </p:nvGrpSpPr>
        <p:grpSpPr>
          <a:xfrm>
            <a:off x="1070751" y="1923678"/>
            <a:ext cx="7974396" cy="2088232"/>
            <a:chOff x="683568" y="1923678"/>
            <a:chExt cx="8037270" cy="2088232"/>
          </a:xfrm>
        </p:grpSpPr>
        <p:sp>
          <p:nvSpPr>
            <p:cNvPr id="3" name="Rectangle 2">
              <a:extLst>
                <a:ext uri="{FF2B5EF4-FFF2-40B4-BE49-F238E27FC236}">
                  <a16:creationId xmlns:a16="http://schemas.microsoft.com/office/drawing/2014/main" id="{51B86E45-6064-44EF-81C7-982B3D495524}"/>
                </a:ext>
                <a:ext uri="{C183D7F6-B498-43B3-948B-1728B52AA6E4}">
                  <adec:decorative xmlns:adec="http://schemas.microsoft.com/office/drawing/2017/decorative" val="1"/>
                </a:ext>
              </a:extLst>
            </p:cNvPr>
            <p:cNvSpPr/>
            <p:nvPr/>
          </p:nvSpPr>
          <p:spPr>
            <a:xfrm>
              <a:off x="1331640" y="3579862"/>
              <a:ext cx="2304256" cy="432048"/>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7320C83-9360-4FD8-B092-4B37D6094E3A}"/>
                </a:ext>
                <a:ext uri="{C183D7F6-B498-43B3-948B-1728B52AA6E4}">
                  <adec:decorative xmlns:adec="http://schemas.microsoft.com/office/drawing/2017/decorative" val="1"/>
                </a:ext>
              </a:extLst>
            </p:cNvPr>
            <p:cNvSpPr/>
            <p:nvPr/>
          </p:nvSpPr>
          <p:spPr>
            <a:xfrm>
              <a:off x="683568" y="1923678"/>
              <a:ext cx="3960440" cy="432048"/>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grpSp>
          <p:nvGrpSpPr>
            <p:cNvPr id="28" name="Group 27" descr="Text box with the following text pointing to the bars for respirable crystalline silica and wood dust: The share of exposure at a high level represents half or more of the workers assessed to be exposed to respirable crystalline silica and wood dust.&#10;">
              <a:extLst>
                <a:ext uri="{FF2B5EF4-FFF2-40B4-BE49-F238E27FC236}">
                  <a16:creationId xmlns:a16="http://schemas.microsoft.com/office/drawing/2014/main" id="{6A2FF02D-086A-BEBF-FA02-161482F6BFBB}"/>
                </a:ext>
              </a:extLst>
            </p:cNvPr>
            <p:cNvGrpSpPr/>
            <p:nvPr/>
          </p:nvGrpSpPr>
          <p:grpSpPr>
            <a:xfrm>
              <a:off x="3635896" y="2146088"/>
              <a:ext cx="5084942" cy="1675209"/>
              <a:chOff x="3635896" y="2146088"/>
              <a:chExt cx="5084942" cy="1675209"/>
            </a:xfrm>
          </p:grpSpPr>
          <p:sp>
            <p:nvSpPr>
              <p:cNvPr id="10" name="Rectangle 9" descr="&#10;">
                <a:extLst>
                  <a:ext uri="{FF2B5EF4-FFF2-40B4-BE49-F238E27FC236}">
                    <a16:creationId xmlns:a16="http://schemas.microsoft.com/office/drawing/2014/main" id="{10A75F29-C834-7BE5-1E01-4AE1CEFB7724}"/>
                  </a:ext>
                </a:extLst>
              </p:cNvPr>
              <p:cNvSpPr/>
              <p:nvPr/>
            </p:nvSpPr>
            <p:spPr>
              <a:xfrm>
                <a:off x="5043837" y="2535746"/>
                <a:ext cx="3677001" cy="936104"/>
              </a:xfrm>
              <a:prstGeom prst="rect">
                <a:avLst/>
              </a:prstGeom>
              <a:noFill/>
              <a:ln>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accent4">
                        <a:lumMod val="75000"/>
                      </a:schemeClr>
                    </a:solidFill>
                  </a:rPr>
                  <a:t>The share of exposure at a high level represents half or more of the workers assessed to be exposed.</a:t>
                </a:r>
              </a:p>
            </p:txBody>
          </p:sp>
          <p:cxnSp>
            <p:nvCxnSpPr>
              <p:cNvPr id="12" name="Straight Arrow Connector 11">
                <a:extLst>
                  <a:ext uri="{FF2B5EF4-FFF2-40B4-BE49-F238E27FC236}">
                    <a16:creationId xmlns:a16="http://schemas.microsoft.com/office/drawing/2014/main" id="{1780B7ED-E12C-70F7-CDF2-1E240384FA17}"/>
                  </a:ext>
                </a:extLst>
              </p:cNvPr>
              <p:cNvCxnSpPr>
                <a:cxnSpLocks/>
              </p:cNvCxnSpPr>
              <p:nvPr/>
            </p:nvCxnSpPr>
            <p:spPr>
              <a:xfrm flipH="1" flipV="1">
                <a:off x="4644008" y="2146088"/>
                <a:ext cx="720080" cy="374849"/>
              </a:xfrm>
              <a:prstGeom prst="straightConnector1">
                <a:avLst/>
              </a:prstGeom>
              <a:ln w="28575">
                <a:solidFill>
                  <a:schemeClr val="accent4">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9777DD2A-DA9B-8B2B-D6B6-CD4DC8847FF2}"/>
                  </a:ext>
                </a:extLst>
              </p:cNvPr>
              <p:cNvCxnSpPr>
                <a:cxnSpLocks/>
              </p:cNvCxnSpPr>
              <p:nvPr/>
            </p:nvCxnSpPr>
            <p:spPr>
              <a:xfrm flipH="1">
                <a:off x="3635896" y="3486659"/>
                <a:ext cx="1728192" cy="334638"/>
              </a:xfrm>
              <a:prstGeom prst="straightConnector1">
                <a:avLst/>
              </a:prstGeom>
              <a:ln w="28575">
                <a:solidFill>
                  <a:schemeClr val="accent4">
                    <a:lumMod val="75000"/>
                  </a:schemeClr>
                </a:solidFill>
                <a:tailEnd type="triangle"/>
              </a:ln>
            </p:spPr>
            <p:style>
              <a:lnRef idx="1">
                <a:schemeClr val="accent4"/>
              </a:lnRef>
              <a:fillRef idx="0">
                <a:schemeClr val="accent4"/>
              </a:fillRef>
              <a:effectRef idx="0">
                <a:schemeClr val="accent4"/>
              </a:effectRef>
              <a:fontRef idx="minor">
                <a:schemeClr val="tx1"/>
              </a:fontRef>
            </p:style>
          </p:cxnSp>
        </p:grpSp>
      </p:grpSp>
      <p:sp>
        <p:nvSpPr>
          <p:cNvPr id="4" name="TextBox 3">
            <a:extLst>
              <a:ext uri="{FF2B5EF4-FFF2-40B4-BE49-F238E27FC236}">
                <a16:creationId xmlns:a16="http://schemas.microsoft.com/office/drawing/2014/main" id="{DBBA735E-FE60-FD71-91C1-C19778FF5C4B}"/>
              </a:ext>
              <a:ext uri="{C183D7F6-B498-43B3-948B-1728B52AA6E4}">
                <adec:decorative xmlns:adec="http://schemas.microsoft.com/office/drawing/2017/decorative" val="0"/>
              </a:ext>
            </a:extLst>
          </p:cNvPr>
          <p:cNvSpPr txBox="1"/>
          <p:nvPr/>
        </p:nvSpPr>
        <p:spPr>
          <a:xfrm>
            <a:off x="1982429" y="4567152"/>
            <a:ext cx="57606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in</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541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ther exposures in the last working week">
            <a:extLst>
              <a:ext uri="{FF2B5EF4-FFF2-40B4-BE49-F238E27FC236}">
                <a16:creationId xmlns:a16="http://schemas.microsoft.com/office/drawing/2014/main" id="{6DF223B3-D695-4085-9BD7-B2D97AF7CB34}"/>
              </a:ext>
            </a:extLst>
          </p:cNvPr>
          <p:cNvSpPr>
            <a:spLocks noGrp="1"/>
          </p:cNvSpPr>
          <p:nvPr>
            <p:ph type="title"/>
          </p:nvPr>
        </p:nvSpPr>
        <p:spPr/>
        <p:txBody>
          <a:bodyPr/>
          <a:lstStyle/>
          <a:p>
            <a:r>
              <a:rPr lang="en-GB" dirty="0"/>
              <a:t>Other exposures in the last working week</a:t>
            </a:r>
          </a:p>
        </p:txBody>
      </p:sp>
      <p:graphicFrame>
        <p:nvGraphicFramePr>
          <p:cNvPr id="6" name="Content Placeholder 5" descr="A bar chart depicting other exposures, all levels of exposure are under 5%, from the highest to the lowest percentage:&#10;Artificial UV radiation; Ionising radiation; Nickel; Mineral oils (as mists); Ethylene oxide; Asbestos; Cadmium; 1,3-butadiene; Cobalt; Trichloroethylene; Leather dust; Acrylamide; Arsenic; Ortho-toluidine; Diethyl/dimethyl sulphate: Epichlorohydrin">
            <a:extLst>
              <a:ext uri="{FF2B5EF4-FFF2-40B4-BE49-F238E27FC236}">
                <a16:creationId xmlns:a16="http://schemas.microsoft.com/office/drawing/2014/main" id="{3015226E-8C2D-49C6-B480-A55D9681C4F0}"/>
              </a:ext>
            </a:extLst>
          </p:cNvPr>
          <p:cNvGraphicFramePr>
            <a:graphicFrameLocks noGrp="1"/>
          </p:cNvGraphicFramePr>
          <p:nvPr>
            <p:ph sz="half" idx="1"/>
            <p:extLst>
              <p:ext uri="{D42A27DB-BD31-4B8C-83A1-F6EECF244321}">
                <p14:modId xmlns:p14="http://schemas.microsoft.com/office/powerpoint/2010/main" val="3048447074"/>
              </p:ext>
            </p:extLst>
          </p:nvPr>
        </p:nvGraphicFramePr>
        <p:xfrm>
          <a:off x="764506" y="699542"/>
          <a:ext cx="7614989" cy="39604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46F2EC5-B263-D7D4-C80F-4E65F643D984}"/>
              </a:ext>
              <a:ext uri="{C183D7F6-B498-43B3-948B-1728B52AA6E4}">
                <adec:decorative xmlns:adec="http://schemas.microsoft.com/office/drawing/2017/decorative" val="0"/>
              </a:ext>
            </a:extLst>
          </p:cNvPr>
          <p:cNvSpPr txBox="1"/>
          <p:nvPr/>
        </p:nvSpPr>
        <p:spPr>
          <a:xfrm>
            <a:off x="1924765" y="4546835"/>
            <a:ext cx="57606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in</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5063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posure to the 24 cancer risk factors in the last week">
            <a:extLst>
              <a:ext uri="{FF2B5EF4-FFF2-40B4-BE49-F238E27FC236}">
                <a16:creationId xmlns:a16="http://schemas.microsoft.com/office/drawing/2014/main" id="{B5689BE4-E360-4444-AFA1-CD4DFF34A4ED}"/>
              </a:ext>
            </a:extLst>
          </p:cNvPr>
          <p:cNvSpPr>
            <a:spLocks noGrp="1"/>
          </p:cNvSpPr>
          <p:nvPr>
            <p:ph type="title"/>
          </p:nvPr>
        </p:nvSpPr>
        <p:spPr>
          <a:xfrm>
            <a:off x="450001" y="135000"/>
            <a:ext cx="8082439" cy="367200"/>
          </a:xfrm>
        </p:spPr>
        <p:txBody>
          <a:bodyPr/>
          <a:lstStyle/>
          <a:p>
            <a:r>
              <a:rPr lang="en-GB" dirty="0"/>
              <a:t>Exposure to the 24 cancer risk factors in the last week</a:t>
            </a:r>
          </a:p>
        </p:txBody>
      </p:sp>
      <p:graphicFrame>
        <p:nvGraphicFramePr>
          <p:cNvPr id="6" name="Content Placeholder 5" descr="Graph showing no exposure to multiple exposures in the last working week. &#10;52.6% of the all the workers in the six countries were not exposed to any of the 24 cancer risk factors selected in the survey.&#10;21% were exposed to one of the 24 cancer risk factors selected in the survey.&#10;And 26% were exposed to 2 or more cancer risk factors.">
            <a:extLst>
              <a:ext uri="{FF2B5EF4-FFF2-40B4-BE49-F238E27FC236}">
                <a16:creationId xmlns:a16="http://schemas.microsoft.com/office/drawing/2014/main" id="{E33E96CF-A412-475B-9719-ACF96DB881E9}"/>
              </a:ext>
            </a:extLst>
          </p:cNvPr>
          <p:cNvGraphicFramePr>
            <a:graphicFrameLocks noGrp="1"/>
          </p:cNvGraphicFramePr>
          <p:nvPr>
            <p:ph sz="half" idx="1"/>
            <p:extLst>
              <p:ext uri="{D42A27DB-BD31-4B8C-83A1-F6EECF244321}">
                <p14:modId xmlns:p14="http://schemas.microsoft.com/office/powerpoint/2010/main" val="2961584486"/>
              </p:ext>
            </p:extLst>
          </p:nvPr>
        </p:nvGraphicFramePr>
        <p:xfrm>
          <a:off x="791369" y="836613"/>
          <a:ext cx="7561262" cy="3644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D9B8993-0F64-91A5-54C9-FE0DA0D44DD9}"/>
              </a:ext>
              <a:ext uri="{C183D7F6-B498-43B3-948B-1728B52AA6E4}">
                <adec:decorative xmlns:adec="http://schemas.microsoft.com/office/drawing/2017/decorative" val="0"/>
              </a:ext>
            </a:extLst>
          </p:cNvPr>
          <p:cNvSpPr txBox="1"/>
          <p:nvPr/>
        </p:nvSpPr>
        <p:spPr>
          <a:xfrm>
            <a:off x="2474276" y="4481513"/>
            <a:ext cx="57606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in</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696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B988-827C-4E69-998B-AB55CF3B0007}"/>
              </a:ext>
            </a:extLst>
          </p:cNvPr>
          <p:cNvSpPr>
            <a:spLocks noGrp="1"/>
          </p:cNvSpPr>
          <p:nvPr>
            <p:ph type="title"/>
          </p:nvPr>
        </p:nvSpPr>
        <p:spPr/>
        <p:txBody>
          <a:bodyPr/>
          <a:lstStyle/>
          <a:p>
            <a:r>
              <a:rPr lang="en-GB" dirty="0"/>
              <a:t>Multiple exposures over the same working week</a:t>
            </a:r>
          </a:p>
        </p:txBody>
      </p:sp>
      <p:sp>
        <p:nvSpPr>
          <p:cNvPr id="4" name="TextBox 3">
            <a:extLst>
              <a:ext uri="{FF2B5EF4-FFF2-40B4-BE49-F238E27FC236}">
                <a16:creationId xmlns:a16="http://schemas.microsoft.com/office/drawing/2014/main" id="{8FF5EBA9-F17F-26FD-E0C8-1CBD3277193C}"/>
              </a:ext>
            </a:extLst>
          </p:cNvPr>
          <p:cNvSpPr txBox="1"/>
          <p:nvPr/>
        </p:nvSpPr>
        <p:spPr>
          <a:xfrm>
            <a:off x="2472864" y="671134"/>
            <a:ext cx="4198272" cy="369332"/>
          </a:xfrm>
          <a:prstGeom prst="rect">
            <a:avLst/>
          </a:prstGeom>
          <a:noFill/>
        </p:spPr>
        <p:txBody>
          <a:bodyPr wrap="square" rtlCol="0">
            <a:spAutoFit/>
          </a:bodyPr>
          <a:lst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dirty="0">
                <a:solidFill>
                  <a:schemeClr val="tx2"/>
                </a:solidFill>
                <a:ea typeface="SimSun" panose="02010600030101010101" pitchFamily="2" charset="-122"/>
                <a:cs typeface="Times New Roman" panose="02020603050405020304" pitchFamily="18" charset="0"/>
              </a:rPr>
              <a:t>The m</a:t>
            </a:r>
            <a:r>
              <a:rPr lang="en-GB" sz="1800" dirty="0">
                <a:solidFill>
                  <a:schemeClr val="tx2"/>
                </a:solidFill>
                <a:effectLst/>
                <a:ea typeface="SimSun" panose="02010600030101010101" pitchFamily="2" charset="-122"/>
                <a:cs typeface="Times New Roman" panose="02020603050405020304" pitchFamily="18" charset="0"/>
              </a:rPr>
              <a:t>ost common multiple exposures</a:t>
            </a:r>
            <a:r>
              <a:rPr lang="en-GB" sz="1800" dirty="0">
                <a:solidFill>
                  <a:schemeClr val="tx2"/>
                </a:solidFill>
                <a:ea typeface="SimSun" panose="02010600030101010101" pitchFamily="2" charset="-122"/>
                <a:cs typeface="Times New Roman" panose="02020603050405020304" pitchFamily="18" charset="0"/>
              </a:rPr>
              <a:t>:</a:t>
            </a:r>
            <a:r>
              <a:rPr lang="en-GB" sz="1800" dirty="0">
                <a:solidFill>
                  <a:schemeClr val="tx2"/>
                </a:solidFill>
                <a:effectLst/>
                <a:ea typeface="SimSun" panose="02010600030101010101" pitchFamily="2" charset="-122"/>
                <a:cs typeface="Times New Roman" panose="02020603050405020304" pitchFamily="18" charset="0"/>
              </a:rPr>
              <a:t> </a:t>
            </a:r>
          </a:p>
        </p:txBody>
      </p:sp>
      <p:graphicFrame>
        <p:nvGraphicFramePr>
          <p:cNvPr id="6" name="Content Placeholder 5" descr="Graph showing combined exposures in the last working week.&#10;11% workers exposed to diesel engine exhaust and solar UV radiation.&#10;5,9% exposed to benzene and diesel engine exhaust. &#10;5,8% to benzene and solar UV radiation.&#10;4,1% exposed to RCS and solar UV radiation.&#10;4% exposed to diesel engine exhaust, benzene and solar UV radiation.&#10;3,7% exposed to RCS and diesel exhaust.&#10;2,6% exposed to RCS, diesel engine exhaust and solar UV.&#10;2,5% exposed to formaldehyde and benzene.">
            <a:extLst>
              <a:ext uri="{FF2B5EF4-FFF2-40B4-BE49-F238E27FC236}">
                <a16:creationId xmlns:a16="http://schemas.microsoft.com/office/drawing/2014/main" id="{C4EF5B3B-3E36-4CF2-8099-853FBAD75135}"/>
              </a:ext>
            </a:extLst>
          </p:cNvPr>
          <p:cNvGraphicFramePr>
            <a:graphicFrameLocks noGrp="1"/>
          </p:cNvGraphicFramePr>
          <p:nvPr>
            <p:ph sz="half" idx="1"/>
            <p:extLst>
              <p:ext uri="{D42A27DB-BD31-4B8C-83A1-F6EECF244321}">
                <p14:modId xmlns:p14="http://schemas.microsoft.com/office/powerpoint/2010/main" val="868924351"/>
              </p:ext>
            </p:extLst>
          </p:nvPr>
        </p:nvGraphicFramePr>
        <p:xfrm>
          <a:off x="617538" y="935442"/>
          <a:ext cx="7908925" cy="37307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08922D6-38F5-30FC-3E27-16C4E71200B0}"/>
              </a:ext>
              <a:ext uri="{C183D7F6-B498-43B3-948B-1728B52AA6E4}">
                <adec:decorative xmlns:adec="http://schemas.microsoft.com/office/drawing/2017/decorative" val="0"/>
              </a:ext>
            </a:extLst>
          </p:cNvPr>
          <p:cNvSpPr txBox="1"/>
          <p:nvPr/>
        </p:nvSpPr>
        <p:spPr>
          <a:xfrm>
            <a:off x="617537" y="4389180"/>
            <a:ext cx="3489380"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i="1" dirty="0">
                <a:effectLst/>
                <a:latin typeface="Arial" panose="020B0604020202020204" pitchFamily="34" charset="0"/>
                <a:ea typeface="SimSun" panose="02010600030101010101" pitchFamily="2" charset="-122"/>
                <a:cs typeface="Times New Roman" panose="02020603050405020304" pitchFamily="18" charset="0"/>
              </a:rPr>
              <a:t>RCS: respirable crystalline silica ; UV: ultraviolet </a:t>
            </a:r>
          </a:p>
        </p:txBody>
      </p:sp>
      <p:sp>
        <p:nvSpPr>
          <p:cNvPr id="8" name="TextBox 7">
            <a:extLst>
              <a:ext uri="{FF2B5EF4-FFF2-40B4-BE49-F238E27FC236}">
                <a16:creationId xmlns:a16="http://schemas.microsoft.com/office/drawing/2014/main" id="{8A52804B-A8EA-FD94-2945-613C5E9DEB06}"/>
              </a:ext>
              <a:ext uri="{C183D7F6-B498-43B3-948B-1728B52AA6E4}">
                <adec:decorative xmlns:adec="http://schemas.microsoft.com/office/drawing/2017/decorative" val="0"/>
              </a:ext>
            </a:extLst>
          </p:cNvPr>
          <p:cNvSpPr txBox="1"/>
          <p:nvPr/>
        </p:nvSpPr>
        <p:spPr>
          <a:xfrm>
            <a:off x="2105568" y="4637756"/>
            <a:ext cx="576063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SimSun" panose="02010600030101010101" pitchFamily="2" charset="-122"/>
                <a:cs typeface="Times New Roman" panose="02020603050405020304" pitchFamily="18" charset="0"/>
              </a:rPr>
              <a:t>Source: </a:t>
            </a:r>
            <a:r>
              <a:rPr lang="en-US" sz="1200" dirty="0">
                <a:effectLst/>
                <a:latin typeface="Arial" panose="020B0604020202020204" pitchFamily="34" charset="0"/>
                <a:ea typeface="SimSun" panose="02010600030101010101" pitchFamily="2" charset="-122"/>
                <a:cs typeface="Times New Roman" panose="02020603050405020304" pitchFamily="18" charset="0"/>
              </a:rPr>
              <a:t>WES 2023, EU-OSHA; reference population: all workers in</a:t>
            </a:r>
            <a:br>
              <a:rPr lang="en-US" sz="1200" dirty="0">
                <a:effectLst/>
                <a:latin typeface="Arial" panose="020B0604020202020204" pitchFamily="34" charset="0"/>
                <a:ea typeface="SimSun" panose="02010600030101010101" pitchFamily="2" charset="-122"/>
                <a:cs typeface="Times New Roman" panose="02020603050405020304" pitchFamily="18" charset="0"/>
              </a:rPr>
            </a:br>
            <a:r>
              <a:rPr lang="en-GB" sz="1200" dirty="0"/>
              <a:t>Germany, Spain, Finland, France, Hungary, and Ireland</a:t>
            </a:r>
            <a:r>
              <a:rPr lang="en-US" sz="1200" dirty="0">
                <a:effectLst/>
                <a:latin typeface="Arial" panose="020B0604020202020204" pitchFamily="34" charset="0"/>
                <a:ea typeface="SimSun" panose="02010600030101010101" pitchFamily="2" charset="-122"/>
                <a:cs typeface="Times New Roman" panose="02020603050405020304" pitchFamily="18" charset="0"/>
              </a:rPr>
              <a:t>.</a:t>
            </a:r>
            <a:endParaRPr lang="en-GB"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41830167"/>
      </p:ext>
    </p:extLst>
  </p:cSld>
  <p:clrMapOvr>
    <a:masterClrMapping/>
  </p:clrMapOvr>
</p:sld>
</file>

<file path=ppt/theme/theme1.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potx" id="{14CE43A4-9641-4B32-8378-F412DB7E35C9}" vid="{AFDE6A3A-51AA-40C9-BF8F-4E3507464FB5}"/>
    </a:ext>
  </a:extLst>
</a:theme>
</file>

<file path=ppt/theme/theme2.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potx" id="{9BD2F7C0-F758-4990-BAC9-FB0BAC4BAB01}" vid="{41FB8DA3-6555-4A21-A181-BF3E4EA53B0C}"/>
    </a:ext>
  </a:extLst>
</a:theme>
</file>

<file path=ppt/theme/theme3.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Digitalisation.potx" id="{18CD563D-7897-4809-8C15-3EB4C62DC23F}" vid="{30267990-E7BA-4EDA-9E82-EB3FB880EC51}"/>
    </a:ext>
  </a:extLst>
</a:theme>
</file>

<file path=ppt/theme/theme4.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potx" id="{073D415E-A943-409A-85BC-F48C989843E1}" vid="{CD7FFC5B-5C8B-43B5-AB18-43CCCF657F3E}"/>
    </a:ext>
  </a:extLst>
</a:theme>
</file>

<file path=ppt/theme/theme5.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potx" id="{073D415E-A943-409A-85BC-F48C989843E1}" vid="{CD7FFC5B-5C8B-43B5-AB18-43CCCF657F3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A0C88B99496D47B1241CA7CD0529FF" ma:contentTypeVersion="8" ma:contentTypeDescription="Create a new document." ma:contentTypeScope="" ma:versionID="56b3888fe284464e1c2c18b94be727dc">
  <xsd:schema xmlns:xsd="http://www.w3.org/2001/XMLSchema" xmlns:xs="http://www.w3.org/2001/XMLSchema" xmlns:p="http://schemas.microsoft.com/office/2006/metadata/properties" xmlns:ns2="7b005811-a05f-4c51-8a49-9d6213f1f283" targetNamespace="http://schemas.microsoft.com/office/2006/metadata/properties" ma:root="true" ma:fieldsID="d6294b09fc9ddd081e18eb401a5a1a5e" ns2:_="">
    <xsd:import namespace="7b005811-a05f-4c51-8a49-9d6213f1f2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05811-a05f-4c51-8a49-9d6213f1f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5F51B-C86D-47B6-B235-2FE7FD50509D}">
  <ds:schemaRefs>
    <ds:schemaRef ds:uri="http://purl.org/dc/elements/1.1/"/>
    <ds:schemaRef ds:uri="http://purl.org/dc/dcmitype/"/>
    <ds:schemaRef ds:uri="7b005811-a05f-4c51-8a49-9d6213f1f283"/>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6BB3A82-0FBB-4390-BFA7-51817A5A595B}">
  <ds:schemaRefs>
    <ds:schemaRef ds:uri="http://schemas.microsoft.com/sharepoint/v3/contenttype/forms"/>
  </ds:schemaRefs>
</ds:datastoreItem>
</file>

<file path=customXml/itemProps3.xml><?xml version="1.0" encoding="utf-8"?>
<ds:datastoreItem xmlns:ds="http://schemas.openxmlformats.org/officeDocument/2006/customXml" ds:itemID="{2A410E69-3153-4140-8DCA-D964CC69599A}">
  <ds:schemaRefs>
    <ds:schemaRef ds:uri="7b005811-a05f-4c51-8a49-9d6213f1f2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EUOSHA Research</Template>
  <TotalTime>459</TotalTime>
  <Words>3151</Words>
  <Application>Microsoft Office PowerPoint</Application>
  <PresentationFormat>On-screen Show (16:9)</PresentationFormat>
  <Paragraphs>600</Paragraphs>
  <Slides>22</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SimSun</vt:lpstr>
      <vt:lpstr>Aptos</vt:lpstr>
      <vt:lpstr>Arial</vt:lpstr>
      <vt:lpstr>Calibri</vt:lpstr>
      <vt:lpstr>Courier New</vt:lpstr>
      <vt:lpstr>Palatino</vt:lpstr>
      <vt:lpstr>Symbol</vt:lpstr>
      <vt:lpstr>Wingdings</vt:lpstr>
      <vt:lpstr>EUOSHA Research - Wide</vt:lpstr>
      <vt:lpstr>EUOSHA Research - Wide</vt:lpstr>
      <vt:lpstr>EUOSHA Research - Wide</vt:lpstr>
      <vt:lpstr>EUOSHA Research - Wide</vt:lpstr>
      <vt:lpstr>EUOSHA Research - Wide</vt:lpstr>
      <vt:lpstr>Workers’ exposure survey on cancer risk factors (WES) Description and key findings</vt:lpstr>
      <vt:lpstr>The survey in short</vt:lpstr>
      <vt:lpstr>OccIDEAS - an application to assess occupational exposure following 3 steps: Determine worker’s job category. Asking a set of detailed questions about tasks related to the job category, including prevention measures. Automatic assessment of exposure to selected risks for each respondent.</vt:lpstr>
      <vt:lpstr>Cancer risk factors covered in WES</vt:lpstr>
      <vt:lpstr>WES data – three types of information</vt:lpstr>
      <vt:lpstr>The most common exposures in the last week</vt:lpstr>
      <vt:lpstr>Other exposures in the last working week</vt:lpstr>
      <vt:lpstr>Exposure to the 24 cancer risk factors in the last week</vt:lpstr>
      <vt:lpstr>Multiple exposures over the same working week</vt:lpstr>
      <vt:lpstr>Proportion of workers exposed by gender</vt:lpstr>
      <vt:lpstr>Proportion of workers exposed by age category</vt:lpstr>
      <vt:lpstr>Proportion of workers exposed by country</vt:lpstr>
      <vt:lpstr>Proportion of workers exposed by activity sector</vt:lpstr>
      <vt:lpstr>Proportion of workers exposed by job category (1/3)</vt:lpstr>
      <vt:lpstr>Proportion of workers exposed by job category (2/3)</vt:lpstr>
      <vt:lpstr>Proportion of workers exposed by job category (3/3)</vt:lpstr>
      <vt:lpstr>Exposure to solar ultraviolet radiation (UVR)</vt:lpstr>
      <vt:lpstr>Protection measures – exposure to solar UVR</vt:lpstr>
      <vt:lpstr>Exposure to respirable crystalline silica (RCS)</vt:lpstr>
      <vt:lpstr>Protection measures – exposure to RCS</vt:lpstr>
      <vt:lpstr>How can the survey contribute?</vt:lpstr>
      <vt:lpstr>Credits</vt:lpstr>
    </vt:vector>
  </TitlesOfParts>
  <Company>EU-OSHA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 - description and key findings</dc:title>
  <dc:creator>Marine CAVET</dc:creator>
  <cp:keywords>survey; exposure; cancer risk factor</cp:keywords>
  <cp:lastModifiedBy>Nahia NEBRA - COMM. &amp; WEB Assistant</cp:lastModifiedBy>
  <cp:revision>29</cp:revision>
  <dcterms:created xsi:type="dcterms:W3CDTF">2024-11-20T16:45:59Z</dcterms:created>
  <dcterms:modified xsi:type="dcterms:W3CDTF">2024-12-02T14:31:24Z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0x010100C5A0C88B99496D47B1241CA7CD0529FF</vt:lpwstr>
  </property>
</Properties>
</file>